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742FE40" w14:textId="5FE9F874" w:rsidR="00B341E0" w:rsidRPr="00BA73B8" w:rsidRDefault="512353B1" w:rsidP="6A1EADEC">
      <w:pPr>
        <w:autoSpaceDE w:val="0"/>
        <w:autoSpaceDN w:val="0"/>
        <w:adjustRightInd w:val="0"/>
        <w:spacing w:after="0" w:line="240" w:lineRule="auto"/>
        <w:jc w:val="center"/>
        <w:rPr>
          <w:rFonts w:ascii="Times New Roman" w:eastAsia="Times New Roman" w:hAnsi="Times New Roman" w:cs="Times New Roman"/>
          <w:b/>
          <w:bCs/>
          <w:color w:val="008000"/>
          <w:sz w:val="32"/>
          <w:szCs w:val="32"/>
        </w:rPr>
      </w:pPr>
      <w:r w:rsidRPr="6A1EADEC">
        <w:rPr>
          <w:rFonts w:ascii="Times New Roman" w:eastAsia="Times New Roman" w:hAnsi="Times New Roman" w:cs="Times New Roman"/>
          <w:b/>
          <w:bCs/>
          <w:color w:val="008000"/>
          <w:sz w:val="32"/>
          <w:szCs w:val="32"/>
        </w:rPr>
        <w:t>Professional Development in Nigerian Schools: Benefits and Implementation Challenges</w:t>
      </w:r>
    </w:p>
    <w:p w14:paraId="7742FE41" w14:textId="77777777" w:rsidR="00B341E0" w:rsidRPr="00BA73B8" w:rsidRDefault="00B341E0">
      <w:pPr>
        <w:autoSpaceDE w:val="0"/>
        <w:autoSpaceDN w:val="0"/>
        <w:adjustRightInd w:val="0"/>
        <w:spacing w:after="0" w:line="240" w:lineRule="auto"/>
        <w:jc w:val="center"/>
        <w:rPr>
          <w:rFonts w:ascii="Times New Roman" w:hAnsi="Times New Roman" w:cs="Times New Roman"/>
          <w:b/>
          <w:bCs/>
          <w:sz w:val="24"/>
          <w:szCs w:val="24"/>
        </w:rPr>
      </w:pPr>
    </w:p>
    <w:p w14:paraId="7742FE44" w14:textId="6C3484B9" w:rsidR="00083A59" w:rsidRPr="00BA73B8" w:rsidRDefault="569069D8" w:rsidP="6A1EADEC">
      <w:pPr>
        <w:autoSpaceDE w:val="0"/>
        <w:autoSpaceDN w:val="0"/>
        <w:adjustRightInd w:val="0"/>
        <w:spacing w:after="0" w:line="240" w:lineRule="auto"/>
        <w:jc w:val="center"/>
        <w:rPr>
          <w:rFonts w:ascii="Times New Roman" w:hAnsi="Times New Roman" w:cs="Times New Roman"/>
        </w:rPr>
      </w:pPr>
      <w:r w:rsidRPr="6A1EADEC">
        <w:rPr>
          <w:rFonts w:ascii="Times New Roman" w:hAnsi="Times New Roman" w:cs="Times New Roman"/>
        </w:rPr>
        <w:t>Prof. Grace S. Olowonefa</w:t>
      </w:r>
      <w:r w:rsidR="23F23F05" w:rsidRPr="6A1EADEC">
        <w:rPr>
          <w:rFonts w:ascii="Times New Roman" w:hAnsi="Times New Roman" w:cs="Times New Roman"/>
          <w:vertAlign w:val="superscript"/>
        </w:rPr>
        <w:t>1</w:t>
      </w:r>
    </w:p>
    <w:p w14:paraId="7742FE45" w14:textId="4C690525" w:rsidR="00083A59" w:rsidRPr="00BA73B8" w:rsidRDefault="23F23F05" w:rsidP="6A1EADEC">
      <w:pPr>
        <w:autoSpaceDE w:val="0"/>
        <w:autoSpaceDN w:val="0"/>
        <w:adjustRightInd w:val="0"/>
        <w:spacing w:after="0" w:line="240" w:lineRule="auto"/>
        <w:jc w:val="center"/>
        <w:rPr>
          <w:rFonts w:ascii="Times New Roman" w:hAnsi="Times New Roman" w:cs="Times New Roman"/>
        </w:rPr>
      </w:pPr>
      <w:r w:rsidRPr="6A1EADEC">
        <w:rPr>
          <w:rFonts w:ascii="Times New Roman" w:hAnsi="Times New Roman" w:cs="Times New Roman"/>
          <w:vertAlign w:val="superscript"/>
        </w:rPr>
        <w:t>1</w:t>
      </w:r>
      <w:r w:rsidR="569069D8" w:rsidRPr="6A1EADEC">
        <w:rPr>
          <w:rFonts w:ascii="Times New Roman" w:hAnsi="Times New Roman" w:cs="Times New Roman"/>
        </w:rPr>
        <w:t>Department of Educational Management,</w:t>
      </w:r>
    </w:p>
    <w:p w14:paraId="7742FE46" w14:textId="77777777" w:rsidR="00083A59" w:rsidRPr="00BA73B8" w:rsidRDefault="569069D8" w:rsidP="6A1EADEC">
      <w:pPr>
        <w:autoSpaceDE w:val="0"/>
        <w:autoSpaceDN w:val="0"/>
        <w:adjustRightInd w:val="0"/>
        <w:spacing w:after="0" w:line="240" w:lineRule="auto"/>
        <w:jc w:val="center"/>
        <w:rPr>
          <w:rFonts w:ascii="Times New Roman" w:hAnsi="Times New Roman" w:cs="Times New Roman"/>
        </w:rPr>
      </w:pPr>
      <w:r w:rsidRPr="6A1EADEC">
        <w:rPr>
          <w:rFonts w:ascii="Times New Roman" w:hAnsi="Times New Roman" w:cs="Times New Roman"/>
        </w:rPr>
        <w:t>Faculty of Education,</w:t>
      </w:r>
    </w:p>
    <w:p w14:paraId="7742FE47" w14:textId="77777777" w:rsidR="00083A59" w:rsidRPr="00BA73B8" w:rsidRDefault="569069D8" w:rsidP="6A1EADEC">
      <w:pPr>
        <w:autoSpaceDE w:val="0"/>
        <w:autoSpaceDN w:val="0"/>
        <w:adjustRightInd w:val="0"/>
        <w:spacing w:after="0" w:line="240" w:lineRule="auto"/>
        <w:jc w:val="center"/>
        <w:rPr>
          <w:rFonts w:ascii="Times New Roman" w:hAnsi="Times New Roman" w:cs="Times New Roman"/>
        </w:rPr>
      </w:pPr>
      <w:r w:rsidRPr="6A1EADEC">
        <w:rPr>
          <w:rFonts w:ascii="Times New Roman" w:hAnsi="Times New Roman" w:cs="Times New Roman"/>
        </w:rPr>
        <w:t>University of Abuja</w:t>
      </w:r>
    </w:p>
    <w:p w14:paraId="7742FE48" w14:textId="77777777" w:rsidR="00083A59" w:rsidRPr="00BA73B8" w:rsidRDefault="569069D8" w:rsidP="6A1EADEC">
      <w:pPr>
        <w:autoSpaceDE w:val="0"/>
        <w:autoSpaceDN w:val="0"/>
        <w:adjustRightInd w:val="0"/>
        <w:spacing w:after="0" w:line="240" w:lineRule="auto"/>
        <w:jc w:val="center"/>
        <w:rPr>
          <w:rFonts w:ascii="Times New Roman" w:hAnsi="Times New Roman" w:cs="Times New Roman"/>
        </w:rPr>
      </w:pPr>
      <w:r w:rsidRPr="6A1EADEC">
        <w:rPr>
          <w:rFonts w:ascii="Times New Roman" w:hAnsi="Times New Roman" w:cs="Times New Roman"/>
        </w:rPr>
        <w:t xml:space="preserve">grace.olowonefa.uniabuja.edu.ng </w:t>
      </w:r>
    </w:p>
    <w:p w14:paraId="7742FE49" w14:textId="77777777" w:rsidR="00083A59" w:rsidRPr="00BA73B8" w:rsidRDefault="00083A59" w:rsidP="6A1EADEC">
      <w:pPr>
        <w:autoSpaceDE w:val="0"/>
        <w:autoSpaceDN w:val="0"/>
        <w:adjustRightInd w:val="0"/>
        <w:spacing w:after="0" w:line="240" w:lineRule="auto"/>
        <w:jc w:val="center"/>
        <w:rPr>
          <w:rFonts w:ascii="Times New Roman" w:hAnsi="Times New Roman" w:cs="Times New Roman"/>
          <w:sz w:val="24"/>
          <w:szCs w:val="24"/>
        </w:rPr>
      </w:pPr>
    </w:p>
    <w:p w14:paraId="7742FE4A" w14:textId="77777777" w:rsidR="00B341E0" w:rsidRPr="00BA73B8" w:rsidRDefault="00B341E0">
      <w:pPr>
        <w:autoSpaceDE w:val="0"/>
        <w:autoSpaceDN w:val="0"/>
        <w:adjustRightInd w:val="0"/>
        <w:spacing w:after="0" w:line="240" w:lineRule="auto"/>
        <w:jc w:val="center"/>
        <w:rPr>
          <w:rFonts w:ascii="Times New Roman" w:hAnsi="Times New Roman" w:cs="Times New Roman"/>
          <w:b/>
          <w:bCs/>
          <w:sz w:val="24"/>
          <w:szCs w:val="24"/>
        </w:rPr>
      </w:pPr>
    </w:p>
    <w:p w14:paraId="7742FE4B" w14:textId="77777777" w:rsidR="00B341E0" w:rsidRPr="00BA73B8" w:rsidRDefault="441A9C5C" w:rsidP="6A1EADEC">
      <w:pPr>
        <w:pStyle w:val="NoSpacing"/>
        <w:jc w:val="both"/>
        <w:rPr>
          <w:rFonts w:ascii="Times New Roman" w:hAnsi="Times New Roman" w:cs="Times New Roman"/>
          <w:b/>
          <w:bCs/>
          <w:sz w:val="24"/>
          <w:szCs w:val="24"/>
          <w:lang w:val="en-GB"/>
        </w:rPr>
      </w:pPr>
      <w:r w:rsidRPr="6A1EADEC">
        <w:rPr>
          <w:rFonts w:ascii="Times New Roman" w:hAnsi="Times New Roman" w:cs="Times New Roman"/>
          <w:b/>
          <w:bCs/>
          <w:color w:val="1F497D" w:themeColor="text2"/>
          <w:sz w:val="24"/>
          <w:szCs w:val="24"/>
          <w:lang w:val="en-GB"/>
        </w:rPr>
        <w:t>Abstract</w:t>
      </w:r>
    </w:p>
    <w:p w14:paraId="7742FE4C" w14:textId="6D539B82" w:rsidR="00B341E0" w:rsidRPr="00BA73B8" w:rsidRDefault="441A9C5C" w:rsidP="6A1EADEC">
      <w:pPr>
        <w:pStyle w:val="Default"/>
        <w:jc w:val="both"/>
        <w:rPr>
          <w:i/>
          <w:iCs/>
          <w:color w:val="auto"/>
          <w:sz w:val="22"/>
          <w:szCs w:val="22"/>
          <w:lang w:val="en-GB"/>
        </w:rPr>
      </w:pPr>
      <w:r w:rsidRPr="6A1EADEC">
        <w:rPr>
          <w:rStyle w:val="s1"/>
          <w:i/>
          <w:iCs/>
          <w:color w:val="auto"/>
          <w:sz w:val="22"/>
          <w:szCs w:val="22"/>
          <w:lang w:val="en-GB"/>
        </w:rPr>
        <w:t xml:space="preserve">This paper explores the significant benefits of professional development for schools in Nigeria, emphasizing its role in enhancing educational quality and teacher effectiveness. The paper employed the use of secondary data which were collected from both online and print publications. In the context of a rapidly changing educational landscape, Continuous Professional Development (CPD) provides teachers and school administrators with the necessary skills, knowledge, and tools to adapt to modern teaching practices, integrate technology, and implement learner-centred approaches. The study </w:t>
      </w:r>
      <w:r w:rsidR="00212B69" w:rsidRPr="6A1EADEC">
        <w:rPr>
          <w:rStyle w:val="s1"/>
          <w:i/>
          <w:iCs/>
          <w:color w:val="auto"/>
          <w:sz w:val="22"/>
          <w:szCs w:val="22"/>
          <w:lang w:val="en-GB"/>
        </w:rPr>
        <w:t>highlights</w:t>
      </w:r>
      <w:r w:rsidRPr="6A1EADEC">
        <w:rPr>
          <w:rStyle w:val="s1"/>
          <w:i/>
          <w:iCs/>
          <w:color w:val="auto"/>
          <w:sz w:val="22"/>
          <w:szCs w:val="22"/>
          <w:lang w:val="en-GB"/>
        </w:rPr>
        <w:t xml:space="preserve"> types of CPD which includes </w:t>
      </w:r>
      <w:r w:rsidRPr="6A1EADEC">
        <w:rPr>
          <w:i/>
          <w:iCs/>
          <w:color w:val="auto"/>
          <w:sz w:val="22"/>
          <w:szCs w:val="22"/>
          <w:lang w:val="en-GB"/>
        </w:rPr>
        <w:t>seminar, conference, workshop, seminar, orientation and instructional supervision. It provides</w:t>
      </w:r>
      <w:r w:rsidRPr="6A1EADEC">
        <w:rPr>
          <w:rStyle w:val="s1"/>
          <w:i/>
          <w:iCs/>
          <w:color w:val="auto"/>
          <w:sz w:val="22"/>
          <w:szCs w:val="22"/>
          <w:lang w:val="en-GB"/>
        </w:rPr>
        <w:t xml:space="preserve"> key advantages of CPD, including improved instructional quality, increased student achievement, enhanced teacher motivation, and strengthened school leadership. It also discusses the challenges facing professional development in Nigeria, such as inadequate funding, lack of policy enforcement, and limited access to training resources. The paper concludes with recommendations aimed at strengthening professional development initiatives to improve learning outcomes and drive sustainable educational reform in Nigeria.</w:t>
      </w:r>
      <w:r w:rsidRPr="6A1EADEC">
        <w:rPr>
          <w:i/>
          <w:iCs/>
          <w:color w:val="auto"/>
          <w:sz w:val="22"/>
          <w:szCs w:val="22"/>
          <w:lang w:val="en-GB"/>
        </w:rPr>
        <w:t xml:space="preserve"> </w:t>
      </w:r>
    </w:p>
    <w:p w14:paraId="5A876FE6" w14:textId="12CA157E" w:rsidR="6A1EADEC" w:rsidRDefault="6A1EADEC" w:rsidP="6A1EADEC">
      <w:pPr>
        <w:pStyle w:val="Default"/>
        <w:jc w:val="both"/>
        <w:rPr>
          <w:i/>
          <w:iCs/>
          <w:color w:val="auto"/>
          <w:sz w:val="12"/>
          <w:szCs w:val="12"/>
          <w:lang w:val="en-GB"/>
        </w:rPr>
      </w:pPr>
    </w:p>
    <w:p w14:paraId="7742FE4D" w14:textId="5FBD2E7D" w:rsidR="00B341E0" w:rsidRPr="00BA73B8" w:rsidRDefault="441A9C5C" w:rsidP="6A1EADEC">
      <w:pPr>
        <w:shd w:val="clear" w:color="auto" w:fill="FFFFFF" w:themeFill="background1"/>
        <w:spacing w:after="100" w:afterAutospacing="1" w:line="240" w:lineRule="auto"/>
        <w:jc w:val="both"/>
        <w:rPr>
          <w:rFonts w:ascii="Times New Roman" w:eastAsia="Times New Roman" w:hAnsi="Times New Roman" w:cs="Times New Roman"/>
          <w:b/>
          <w:bCs/>
          <w:i/>
          <w:iCs/>
        </w:rPr>
      </w:pPr>
      <w:r w:rsidRPr="6A1EADEC">
        <w:rPr>
          <w:rFonts w:ascii="Times New Roman" w:hAnsi="Times New Roman" w:cs="Times New Roman"/>
          <w:b/>
          <w:bCs/>
          <w:i/>
          <w:iCs/>
          <w:color w:val="1F497D" w:themeColor="text2"/>
        </w:rPr>
        <w:t>Keyword</w:t>
      </w:r>
      <w:r w:rsidRPr="6A1EADEC">
        <w:rPr>
          <w:rFonts w:ascii="Times New Roman" w:hAnsi="Times New Roman" w:cs="Times New Roman"/>
          <w:i/>
          <w:iCs/>
        </w:rPr>
        <w:t>: Professional development programme, Schools.</w:t>
      </w:r>
    </w:p>
    <w:p w14:paraId="59DB0D2B" w14:textId="1AFCE6E2" w:rsidR="00B341E0" w:rsidRPr="00BA73B8" w:rsidRDefault="00B341E0" w:rsidP="6A1EADEC">
      <w:pPr>
        <w:autoSpaceDE w:val="0"/>
        <w:autoSpaceDN w:val="0"/>
        <w:adjustRightInd w:val="0"/>
        <w:spacing w:after="0" w:line="360" w:lineRule="auto"/>
        <w:contextualSpacing/>
        <w:rPr>
          <w:rFonts w:ascii="Times New Roman" w:hAnsi="Times New Roman" w:cs="Times New Roman"/>
          <w:b/>
          <w:bCs/>
          <w:sz w:val="24"/>
          <w:szCs w:val="24"/>
        </w:rPr>
      </w:pPr>
    </w:p>
    <w:p w14:paraId="7742FE4E" w14:textId="0BC398BC" w:rsidR="00B341E0" w:rsidRPr="00BA73B8" w:rsidRDefault="441A9C5C" w:rsidP="6A1EADEC">
      <w:pPr>
        <w:autoSpaceDE w:val="0"/>
        <w:autoSpaceDN w:val="0"/>
        <w:adjustRightInd w:val="0"/>
        <w:spacing w:after="0" w:line="360" w:lineRule="auto"/>
        <w:contextualSpacing/>
        <w:rPr>
          <w:rFonts w:ascii="Times New Roman" w:hAnsi="Times New Roman" w:cs="Times New Roman"/>
          <w:b/>
          <w:bCs/>
          <w:color w:val="002060"/>
          <w:sz w:val="24"/>
          <w:szCs w:val="24"/>
        </w:rPr>
      </w:pPr>
      <w:r w:rsidRPr="6A1EADEC">
        <w:rPr>
          <w:rFonts w:ascii="Times New Roman" w:hAnsi="Times New Roman" w:cs="Times New Roman"/>
          <w:b/>
          <w:bCs/>
          <w:color w:val="002060"/>
          <w:sz w:val="24"/>
          <w:szCs w:val="24"/>
        </w:rPr>
        <w:t xml:space="preserve">INTRODUCTION </w:t>
      </w:r>
    </w:p>
    <w:p w14:paraId="55D20F83" w14:textId="2ECAC58C" w:rsidR="00B341E0" w:rsidRPr="00BA73B8" w:rsidRDefault="441A9C5C" w:rsidP="6A1EADEC">
      <w:pPr>
        <w:autoSpaceDE w:val="0"/>
        <w:autoSpaceDN w:val="0"/>
        <w:adjustRightInd w:val="0"/>
        <w:spacing w:after="0" w:line="360" w:lineRule="auto"/>
        <w:contextualSpacing/>
        <w:jc w:val="both"/>
        <w:rPr>
          <w:b/>
          <w:bCs/>
        </w:rPr>
      </w:pPr>
      <w:r w:rsidRPr="00BA73B8">
        <w:rPr>
          <w:rFonts w:ascii="Times New Roman" w:hAnsi="Times New Roman" w:cs="Times New Roman"/>
          <w:sz w:val="24"/>
          <w:szCs w:val="24"/>
        </w:rPr>
        <w:t xml:space="preserve">A school is a social institution established for implementation of teaching and learning and other extra-curriculum activities. It is a social institution established for impartation of knowledge and described as a micro part of the society curve out for the purpose of teaching and learning. Within this setting, teachers, learners and administrators interact in both formal and informal capacities to support educational development.  A school is often regarded as a second home for students, while teachers are considered as a second set of parents (Ogunode, Edinoh, and Olatunde-Aiyedun 2023). </w:t>
      </w:r>
    </w:p>
    <w:p w14:paraId="5A998368" w14:textId="00555F96" w:rsidR="00B341E0" w:rsidRPr="00BA73B8" w:rsidRDefault="00B341E0" w:rsidP="6A1EADEC">
      <w:pPr>
        <w:autoSpaceDE w:val="0"/>
        <w:autoSpaceDN w:val="0"/>
        <w:adjustRightInd w:val="0"/>
        <w:spacing w:after="0" w:line="360" w:lineRule="auto"/>
        <w:contextualSpacing/>
        <w:jc w:val="both"/>
        <w:rPr>
          <w:rFonts w:ascii="Times New Roman" w:eastAsia="Times New Roman" w:hAnsi="Times New Roman" w:cs="Times New Roman"/>
          <w:sz w:val="12"/>
          <w:szCs w:val="12"/>
        </w:rPr>
      </w:pPr>
    </w:p>
    <w:p w14:paraId="7742FE52" w14:textId="3ED50F1D" w:rsidR="00B341E0" w:rsidRPr="00BA73B8" w:rsidRDefault="441A9C5C" w:rsidP="6A1EADEC">
      <w:pPr>
        <w:autoSpaceDE w:val="0"/>
        <w:autoSpaceDN w:val="0"/>
        <w:adjustRightInd w:val="0"/>
        <w:spacing w:after="0" w:line="360" w:lineRule="auto"/>
        <w:contextualSpacing/>
        <w:jc w:val="both"/>
        <w:rPr>
          <w:rFonts w:ascii="Times New Roman" w:eastAsia="Times New Roman" w:hAnsi="Times New Roman" w:cs="Times New Roman"/>
          <w:b/>
          <w:bCs/>
        </w:rPr>
      </w:pPr>
      <w:r w:rsidRPr="6A1EADEC">
        <w:rPr>
          <w:rFonts w:ascii="Times New Roman" w:eastAsia="Times New Roman" w:hAnsi="Times New Roman" w:cs="Times New Roman"/>
        </w:rPr>
        <w:t xml:space="preserve">The school is an organized social institution meant for impartation of knowledge. The purpose or objective of the school is to provide a medium where instructors meet with learners to effect cane of behaviours. The schools provide avenue for conducive teaching and learning to take place between the teachers, and students. The schools are designed to have service providers (school administrators, teachers and non-teaching staff) and services receiver (learners). The school stakeholders which include school </w:t>
      </w:r>
      <w:r w:rsidRPr="6A1EADEC">
        <w:rPr>
          <w:rFonts w:ascii="Times New Roman" w:eastAsia="Times New Roman" w:hAnsi="Times New Roman" w:cs="Times New Roman"/>
        </w:rPr>
        <w:lastRenderedPageBreak/>
        <w:t xml:space="preserve">administrators, teachers and non-teaching staff are providing services that demands </w:t>
      </w:r>
      <w:r w:rsidR="6E3417E5" w:rsidRPr="6A1EADEC">
        <w:rPr>
          <w:rFonts w:ascii="Times New Roman" w:eastAsia="Times New Roman" w:hAnsi="Times New Roman" w:cs="Times New Roman"/>
        </w:rPr>
        <w:t>them</w:t>
      </w:r>
      <w:r w:rsidRPr="6A1EADEC">
        <w:rPr>
          <w:rFonts w:ascii="Times New Roman" w:eastAsia="Times New Roman" w:hAnsi="Times New Roman" w:cs="Times New Roman"/>
        </w:rPr>
        <w:t xml:space="preserve"> to always upgrade their skills and knowledge (Ogunode, et al 2023).</w:t>
      </w:r>
    </w:p>
    <w:p w14:paraId="7742FE53" w14:textId="77777777" w:rsidR="00B341E0" w:rsidRPr="00BA73B8" w:rsidRDefault="00B341E0" w:rsidP="6A1EADEC">
      <w:pPr>
        <w:pStyle w:val="Default"/>
        <w:spacing w:line="360" w:lineRule="auto"/>
        <w:ind w:left="720" w:hanging="720"/>
        <w:contextualSpacing/>
        <w:jc w:val="both"/>
        <w:rPr>
          <w:rFonts w:eastAsia="Times New Roman"/>
          <w:b/>
          <w:bCs/>
          <w:color w:val="auto"/>
          <w:sz w:val="12"/>
          <w:szCs w:val="12"/>
          <w:lang w:val="en-GB"/>
        </w:rPr>
      </w:pPr>
    </w:p>
    <w:p w14:paraId="7742FE54" w14:textId="77777777" w:rsidR="00B341E0" w:rsidRPr="00BA73B8" w:rsidRDefault="441A9C5C" w:rsidP="6A1EADEC">
      <w:pPr>
        <w:pStyle w:val="Default"/>
        <w:spacing w:line="360" w:lineRule="auto"/>
        <w:contextualSpacing/>
        <w:jc w:val="both"/>
        <w:rPr>
          <w:rFonts w:eastAsia="Times New Roman"/>
          <w:color w:val="auto"/>
          <w:lang w:val="en-GB"/>
        </w:rPr>
      </w:pPr>
      <w:r w:rsidRPr="6A1EADEC">
        <w:rPr>
          <w:rFonts w:eastAsia="Times New Roman"/>
          <w:color w:val="auto"/>
          <w:lang w:val="en-GB"/>
        </w:rPr>
        <w:t>In the rapidly evolving landscape of education, professional development has become a critical component for improving teaching quality and student outcomes. For schools in Nigeria, where challenges such as limited resources, outdated methodologies, and gaps in teacher training persist, investing in the continuous professional growth of educators is more essential than ever (Ogunode, Kasimu &amp; Sambo, 2023). Professional development equips teachers, administrators, and school leaders with updated skills, innovative teaching strategies, and a deeper understanding of educational best practices. By fostering a culture of learning among educators, Nigerian schools can enhance classroom performance, boost student engagement, and contribute to the overall improvement of the nation's education system. This paper explores the key benefits of professional development for schools in Nigeria and highlights its role in driving sustainable educational reform. Specifically, the paper covers the following:</w:t>
      </w:r>
    </w:p>
    <w:p w14:paraId="7742FE55" w14:textId="77777777" w:rsidR="00B341E0" w:rsidRPr="00BA73B8" w:rsidRDefault="441A9C5C" w:rsidP="6A1EADEC">
      <w:pPr>
        <w:pStyle w:val="Default"/>
        <w:spacing w:line="360" w:lineRule="auto"/>
        <w:ind w:left="720" w:hanging="720"/>
        <w:contextualSpacing/>
        <w:jc w:val="both"/>
        <w:rPr>
          <w:rFonts w:eastAsia="Times New Roman"/>
          <w:color w:val="auto"/>
          <w:lang w:val="en-GB"/>
        </w:rPr>
      </w:pPr>
      <w:r w:rsidRPr="6A1EADEC">
        <w:rPr>
          <w:rFonts w:eastAsia="Times New Roman"/>
          <w:color w:val="auto"/>
          <w:lang w:val="en-GB"/>
        </w:rPr>
        <w:t>1) Concept of professional development strategies.</w:t>
      </w:r>
    </w:p>
    <w:p w14:paraId="7742FE56" w14:textId="77777777" w:rsidR="00B341E0" w:rsidRPr="00BA73B8" w:rsidRDefault="441A9C5C" w:rsidP="6A1EADEC">
      <w:pPr>
        <w:pStyle w:val="Default"/>
        <w:spacing w:line="360" w:lineRule="auto"/>
        <w:ind w:left="720" w:hanging="720"/>
        <w:contextualSpacing/>
        <w:jc w:val="both"/>
        <w:rPr>
          <w:rFonts w:eastAsia="Times New Roman"/>
          <w:color w:val="auto"/>
          <w:lang w:val="en-GB"/>
        </w:rPr>
      </w:pPr>
      <w:r w:rsidRPr="6A1EADEC">
        <w:rPr>
          <w:rFonts w:eastAsia="Times New Roman"/>
          <w:color w:val="auto"/>
          <w:lang w:val="en-GB"/>
        </w:rPr>
        <w:t>2) Types of professional development strategies</w:t>
      </w:r>
    </w:p>
    <w:p w14:paraId="7742FE57" w14:textId="77777777" w:rsidR="00B341E0" w:rsidRPr="00BA73B8" w:rsidRDefault="441A9C5C" w:rsidP="6A1EADEC">
      <w:pPr>
        <w:pStyle w:val="Default"/>
        <w:spacing w:line="360" w:lineRule="auto"/>
        <w:ind w:left="720" w:hanging="720"/>
        <w:contextualSpacing/>
        <w:jc w:val="both"/>
        <w:rPr>
          <w:rFonts w:eastAsia="Times New Roman"/>
          <w:color w:val="auto"/>
          <w:lang w:val="en-GB"/>
        </w:rPr>
      </w:pPr>
      <w:r w:rsidRPr="6A1EADEC">
        <w:rPr>
          <w:rFonts w:eastAsia="Times New Roman"/>
          <w:color w:val="auto"/>
          <w:lang w:val="en-GB"/>
        </w:rPr>
        <w:t xml:space="preserve">3) Benefits of professional development </w:t>
      </w:r>
    </w:p>
    <w:p w14:paraId="7742FE58" w14:textId="77777777" w:rsidR="00B341E0" w:rsidRPr="00BA73B8" w:rsidRDefault="441A9C5C" w:rsidP="6A1EADEC">
      <w:pPr>
        <w:pStyle w:val="Default"/>
        <w:spacing w:line="360" w:lineRule="auto"/>
        <w:contextualSpacing/>
        <w:jc w:val="both"/>
        <w:rPr>
          <w:color w:val="auto"/>
          <w:lang w:val="en-GB"/>
        </w:rPr>
      </w:pPr>
      <w:r w:rsidRPr="6A1EADEC">
        <w:rPr>
          <w:rFonts w:eastAsia="Times New Roman"/>
          <w:color w:val="auto"/>
          <w:lang w:val="en-GB"/>
        </w:rPr>
        <w:t xml:space="preserve">4) Challenges militating against implementation of professional development programme in </w:t>
      </w:r>
      <w:r w:rsidRPr="6A1EADEC">
        <w:rPr>
          <w:color w:val="auto"/>
          <w:lang w:val="en-GB"/>
        </w:rPr>
        <w:t>Nigerian</w:t>
      </w:r>
    </w:p>
    <w:p w14:paraId="7742FE59" w14:textId="77777777" w:rsidR="00B341E0" w:rsidRPr="00BA73B8" w:rsidRDefault="00B341E0" w:rsidP="6A1EADEC">
      <w:pPr>
        <w:pStyle w:val="Default"/>
        <w:spacing w:line="360" w:lineRule="auto"/>
        <w:contextualSpacing/>
        <w:jc w:val="both"/>
        <w:rPr>
          <w:b/>
          <w:bCs/>
          <w:color w:val="auto"/>
          <w:lang w:val="en-GB"/>
        </w:rPr>
      </w:pPr>
    </w:p>
    <w:p w14:paraId="7742FE5A" w14:textId="747ACEE2" w:rsidR="00B341E0" w:rsidRPr="00BA73B8" w:rsidRDefault="441A9C5C" w:rsidP="6A1EADEC">
      <w:pPr>
        <w:pStyle w:val="Default"/>
        <w:spacing w:line="360" w:lineRule="auto"/>
        <w:contextualSpacing/>
        <w:jc w:val="both"/>
        <w:rPr>
          <w:b/>
          <w:bCs/>
          <w:color w:val="002060"/>
          <w:lang w:val="en-GB"/>
        </w:rPr>
      </w:pPr>
      <w:r w:rsidRPr="6A1EADEC">
        <w:rPr>
          <w:b/>
          <w:bCs/>
          <w:color w:val="002060"/>
          <w:lang w:val="en-GB"/>
        </w:rPr>
        <w:t>REVIEW OF LITERATURE</w:t>
      </w:r>
    </w:p>
    <w:p w14:paraId="7742FE5B" w14:textId="3E3F3F67" w:rsidR="00B341E0" w:rsidRPr="00BA73B8" w:rsidRDefault="441A9C5C" w:rsidP="6A1EADEC">
      <w:pPr>
        <w:pStyle w:val="Default"/>
        <w:spacing w:line="360" w:lineRule="auto"/>
        <w:ind w:left="720" w:hanging="720"/>
        <w:contextualSpacing/>
        <w:jc w:val="both"/>
        <w:rPr>
          <w:b/>
          <w:bCs/>
          <w:color w:val="002060"/>
          <w:lang w:val="en-GB"/>
        </w:rPr>
      </w:pPr>
      <w:r w:rsidRPr="6A1EADEC">
        <w:rPr>
          <w:b/>
          <w:bCs/>
          <w:color w:val="002060"/>
          <w:lang w:val="en-GB"/>
        </w:rPr>
        <w:t>Concept of professional development Programme</w:t>
      </w:r>
    </w:p>
    <w:p w14:paraId="7742FE5C" w14:textId="77777777" w:rsidR="00B341E0" w:rsidRPr="00BA73B8" w:rsidRDefault="441A9C5C" w:rsidP="6A1EADEC">
      <w:pPr>
        <w:pStyle w:val="Default"/>
        <w:spacing w:line="360" w:lineRule="auto"/>
        <w:contextualSpacing/>
        <w:jc w:val="both"/>
        <w:rPr>
          <w:color w:val="auto"/>
          <w:lang w:val="en-GB"/>
        </w:rPr>
      </w:pPr>
      <w:r w:rsidRPr="00BA73B8">
        <w:rPr>
          <w:color w:val="auto"/>
          <w:lang w:val="en-GB"/>
        </w:rPr>
        <w:t xml:space="preserve">Professional staff development involves all processes geared towards improving the ability of teachers in the performance of their job in terms of knowledge, skills, competencies, attitudes and professional growth. According to Scheibe (2016) professional staff development is a strategy that contributes to quality in the learning process of students. Staff development programmes include employee training, conference, orientation, mentoring, seminar, workshop among others (Chikwado &amp; Nwuba, 2021). They are programmes designed to improve job understanding, promote more effective job performance and establish future goals for career growth. Lawal (2014) opined that staff development programmes for teachers is an important aspect of education process that deal with the art of acquiring skills in the teaching profession. They are essential practice that enhances subject mastery, teaching methodology and classroom management (Lawal, 2014). Staff </w:t>
      </w:r>
      <w:r w:rsidRPr="00BA73B8">
        <w:rPr>
          <w:color w:val="auto"/>
          <w:lang w:val="en-GB"/>
        </w:rPr>
        <w:lastRenderedPageBreak/>
        <w:t>development programmes help staff in understanding their responsibility as well as create opportunities for new and experienced teachers and teaching assistance (paraprofessionals). These programs are designed to improve the quality of classroom instruction; enable individuals to grow professionally; introduce practitioners to the practical applications of research-validated strategies; and help teachers meet their license and salary differentials (Mokwe, 2025;</w:t>
      </w:r>
      <w:r w:rsidRPr="6A1EADEC">
        <w:rPr>
          <w:color w:val="auto"/>
          <w:lang w:val="en-GB"/>
        </w:rPr>
        <w:t xml:space="preserve"> Adanne, 2023</w:t>
      </w:r>
      <w:r w:rsidRPr="00BA73B8">
        <w:rPr>
          <w:color w:val="auto"/>
          <w:lang w:val="en-GB"/>
        </w:rPr>
        <w:t>).</w:t>
      </w:r>
    </w:p>
    <w:p w14:paraId="7742FE5D" w14:textId="4FA7AEB3" w:rsidR="00B341E0" w:rsidRPr="00BA73B8" w:rsidRDefault="00B341E0" w:rsidP="6A1EADEC">
      <w:pPr>
        <w:pStyle w:val="Default"/>
        <w:spacing w:line="360" w:lineRule="auto"/>
        <w:ind w:left="720" w:hanging="720"/>
        <w:contextualSpacing/>
        <w:jc w:val="both"/>
        <w:rPr>
          <w:b/>
          <w:bCs/>
          <w:color w:val="auto"/>
          <w:sz w:val="12"/>
          <w:szCs w:val="12"/>
          <w:lang w:val="en-GB"/>
        </w:rPr>
      </w:pPr>
    </w:p>
    <w:p w14:paraId="7742FE5E" w14:textId="0E7B609C"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b/>
          <w:bCs/>
          <w:sz w:val="24"/>
          <w:szCs w:val="24"/>
        </w:rPr>
      </w:pPr>
      <w:r w:rsidRPr="00BA73B8">
        <w:rPr>
          <w:rFonts w:ascii="Times New Roman" w:hAnsi="Times New Roman" w:cs="Times New Roman"/>
          <w:sz w:val="24"/>
          <w:szCs w:val="24"/>
        </w:rPr>
        <w:t xml:space="preserve">Professional development programs are associated with the overall improvement of employees in terms of behaviour, attitudes, skills, knowledge and perception in carrying out their obligations (Dressman </w:t>
      </w:r>
      <w:r w:rsidRPr="6A1EADEC">
        <w:rPr>
          <w:rFonts w:ascii="Times New Roman" w:hAnsi="Times New Roman" w:cs="Times New Roman"/>
          <w:sz w:val="24"/>
          <w:szCs w:val="24"/>
        </w:rPr>
        <w:t xml:space="preserve">Journell and </w:t>
      </w:r>
      <w:r w:rsidRPr="00BA73B8">
        <w:rPr>
          <w:rFonts w:ascii="Times New Roman" w:hAnsi="Times New Roman" w:cs="Times New Roman"/>
          <w:sz w:val="24"/>
          <w:szCs w:val="24"/>
        </w:rPr>
        <w:t xml:space="preserve">Mann, 2018). Usán, Salavera and Teruel, (2019) argued that the immediate purpose of the employee’s professional development is that it improves the fulfilment of tasks through training and management, while improving the </w:t>
      </w:r>
      <w:r w:rsidR="6E3417E5" w:rsidRPr="00BA73B8">
        <w:rPr>
          <w:rFonts w:ascii="Times New Roman" w:hAnsi="Times New Roman" w:cs="Times New Roman"/>
          <w:sz w:val="24"/>
          <w:szCs w:val="24"/>
        </w:rPr>
        <w:t>goal</w:t>
      </w:r>
      <w:r w:rsidRPr="00BA73B8">
        <w:rPr>
          <w:rFonts w:ascii="Times New Roman" w:hAnsi="Times New Roman" w:cs="Times New Roman"/>
          <w:sz w:val="24"/>
          <w:szCs w:val="24"/>
        </w:rPr>
        <w:t>, which is improve productivity. Also, Darling-Hammond et al. (2017) outlined several objectives of staff development, including updating individuals' skills, attitudes, and approaches considering new teaching techniques, research, and circumstances. These programmes also aim to update individuals' subject knowledge based on recent advances, facilitate the exchange of information and expertise among teachers and other professionals, enable schools to develop new strategies for curriculum and teaching practices, and empower individuals to apply changes to curricula or teaching practices.</w:t>
      </w:r>
      <w:r w:rsidRPr="6A1EADEC">
        <w:rPr>
          <w:rFonts w:ascii="Times New Roman" w:hAnsi="Times New Roman" w:cs="Times New Roman"/>
          <w:b/>
          <w:bCs/>
          <w:sz w:val="24"/>
          <w:szCs w:val="24"/>
        </w:rPr>
        <w:t xml:space="preserve"> </w:t>
      </w:r>
    </w:p>
    <w:p w14:paraId="7742FE5F" w14:textId="77777777" w:rsidR="00B341E0" w:rsidRPr="00BA73B8" w:rsidRDefault="00B341E0" w:rsidP="6A1EADEC">
      <w:pPr>
        <w:autoSpaceDE w:val="0"/>
        <w:autoSpaceDN w:val="0"/>
        <w:adjustRightInd w:val="0"/>
        <w:spacing w:after="0" w:line="360" w:lineRule="auto"/>
        <w:contextualSpacing/>
        <w:jc w:val="both"/>
        <w:rPr>
          <w:rFonts w:ascii="Times New Roman" w:hAnsi="Times New Roman" w:cs="Times New Roman"/>
          <w:b/>
          <w:bCs/>
          <w:sz w:val="12"/>
          <w:szCs w:val="12"/>
        </w:rPr>
      </w:pPr>
    </w:p>
    <w:p w14:paraId="7742FE60" w14:textId="6751628F"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sz w:val="24"/>
          <w:szCs w:val="24"/>
        </w:rPr>
      </w:pPr>
      <w:r w:rsidRPr="6A1EADEC">
        <w:rPr>
          <w:rFonts w:ascii="Times New Roman" w:hAnsi="Times New Roman" w:cs="Times New Roman"/>
          <w:sz w:val="24"/>
          <w:szCs w:val="24"/>
        </w:rPr>
        <w:t xml:space="preserve">The objectives of school professional development according to Ogunode, Edinoh, and Olatunde-Aiyedun (2023) includes to erupts teachers, non-teaching staff and school administrators with intellectual knowledge, manual skills and </w:t>
      </w:r>
      <w:r w:rsidR="6E3417E5" w:rsidRPr="6A1EADEC">
        <w:rPr>
          <w:rFonts w:ascii="Times New Roman" w:hAnsi="Times New Roman" w:cs="Times New Roman"/>
          <w:sz w:val="24"/>
          <w:szCs w:val="24"/>
        </w:rPr>
        <w:t>problem-solving</w:t>
      </w:r>
      <w:r w:rsidRPr="6A1EADEC">
        <w:rPr>
          <w:rFonts w:ascii="Times New Roman" w:hAnsi="Times New Roman" w:cs="Times New Roman"/>
          <w:sz w:val="24"/>
          <w:szCs w:val="24"/>
        </w:rPr>
        <w:t xml:space="preserve"> skills. Generally, training is meant to improve staff professional skills and knowledge. Training enables staff to gain the knowledge required to perform their duties while contributing to organizational development. These training programs are designed to help staff learn different skill sets to perform their daily tasks efficiently, improve overall performance, develop efficiency in their job, and avoid violations of laws and regulations. By providing comprehensive training and support, school can ensure that teachers are productive and engaged, which leads to greater retention and job satisfaction over time. From the above, training is an organized programme designed to improve professional skills and knowledge on the job or on a special skill. Training is the process of equipping staff with skills and knowledge that will aid to improve the job performance in the institutions. As acknowledged by Desimone (2009), effective professional development shares common characteristics, including active learning, content focus, coherence, duration, and collective participation. However, the intricate </w:t>
      </w:r>
      <w:r w:rsidRPr="6A1EADEC">
        <w:rPr>
          <w:rFonts w:ascii="Times New Roman" w:hAnsi="Times New Roman" w:cs="Times New Roman"/>
          <w:sz w:val="24"/>
          <w:szCs w:val="24"/>
        </w:rPr>
        <w:lastRenderedPageBreak/>
        <w:t>interplay of these features within diverse programs and their subsequent impact on outcomes remain relatively unexplored territories. The quest for effective measures to assess professional development's impact on educators' attitudes, instructional practices, and ultimately student achievement persists as an ongoing challenge.</w:t>
      </w:r>
    </w:p>
    <w:p w14:paraId="7742FE61" w14:textId="77777777" w:rsidR="00B341E0" w:rsidRPr="00BA73B8" w:rsidRDefault="00B341E0" w:rsidP="6A1EADEC">
      <w:pPr>
        <w:pStyle w:val="Default"/>
        <w:spacing w:line="360" w:lineRule="auto"/>
        <w:ind w:left="720" w:hanging="720"/>
        <w:contextualSpacing/>
        <w:jc w:val="both"/>
        <w:rPr>
          <w:b/>
          <w:bCs/>
          <w:color w:val="auto"/>
          <w:sz w:val="12"/>
          <w:szCs w:val="12"/>
          <w:lang w:val="en-GB"/>
        </w:rPr>
      </w:pPr>
    </w:p>
    <w:p w14:paraId="7742FE62" w14:textId="15522B3D" w:rsidR="00B341E0" w:rsidRPr="00BA73B8" w:rsidRDefault="441A9C5C" w:rsidP="6A1EADEC">
      <w:pPr>
        <w:pStyle w:val="Default"/>
        <w:spacing w:line="360" w:lineRule="auto"/>
        <w:ind w:left="720" w:hanging="720"/>
        <w:contextualSpacing/>
        <w:jc w:val="both"/>
        <w:rPr>
          <w:b/>
          <w:bCs/>
          <w:color w:val="002060"/>
          <w:lang w:val="en-GB"/>
        </w:rPr>
      </w:pPr>
      <w:r w:rsidRPr="6A1EADEC">
        <w:rPr>
          <w:b/>
          <w:bCs/>
          <w:color w:val="002060"/>
          <w:lang w:val="en-GB"/>
        </w:rPr>
        <w:t xml:space="preserve">Types of </w:t>
      </w:r>
      <w:r w:rsidR="00D33F19">
        <w:rPr>
          <w:b/>
          <w:bCs/>
          <w:color w:val="002060"/>
          <w:lang w:val="en-GB"/>
        </w:rPr>
        <w:t>P</w:t>
      </w:r>
      <w:r w:rsidRPr="6A1EADEC">
        <w:rPr>
          <w:b/>
          <w:bCs/>
          <w:color w:val="002060"/>
          <w:lang w:val="en-GB"/>
        </w:rPr>
        <w:t xml:space="preserve">rofessional </w:t>
      </w:r>
      <w:r w:rsidR="00D33F19">
        <w:rPr>
          <w:b/>
          <w:bCs/>
          <w:color w:val="002060"/>
          <w:lang w:val="en-GB"/>
        </w:rPr>
        <w:t>D</w:t>
      </w:r>
      <w:r w:rsidRPr="6A1EADEC">
        <w:rPr>
          <w:b/>
          <w:bCs/>
          <w:color w:val="002060"/>
          <w:lang w:val="en-GB"/>
        </w:rPr>
        <w:t xml:space="preserve">evelopment </w:t>
      </w:r>
    </w:p>
    <w:p w14:paraId="7742FE63" w14:textId="649E980C" w:rsidR="00B341E0" w:rsidRPr="00BA73B8" w:rsidRDefault="00F372CB" w:rsidP="6A1EADEC">
      <w:pPr>
        <w:pStyle w:val="Default"/>
        <w:spacing w:line="360" w:lineRule="auto"/>
        <w:ind w:left="720" w:hanging="720"/>
        <w:contextualSpacing/>
        <w:jc w:val="both"/>
        <w:rPr>
          <w:color w:val="auto"/>
          <w:lang w:val="en-GB"/>
        </w:rPr>
      </w:pPr>
      <w:r w:rsidRPr="00BA73B8">
        <w:rPr>
          <w:color w:val="auto"/>
          <w:lang w:val="en-GB"/>
        </w:rPr>
        <w:tab/>
      </w:r>
      <w:r w:rsidR="441A9C5C" w:rsidRPr="00BA73B8">
        <w:rPr>
          <w:color w:val="auto"/>
          <w:lang w:val="en-GB"/>
        </w:rPr>
        <w:t xml:space="preserve">The types of professional development programme </w:t>
      </w:r>
      <w:r w:rsidR="6E3417E5" w:rsidRPr="00BA73B8">
        <w:rPr>
          <w:color w:val="auto"/>
          <w:lang w:val="en-GB"/>
        </w:rPr>
        <w:t>include</w:t>
      </w:r>
      <w:r w:rsidR="441A9C5C" w:rsidRPr="00BA73B8">
        <w:rPr>
          <w:color w:val="auto"/>
          <w:lang w:val="en-GB"/>
        </w:rPr>
        <w:t xml:space="preserve"> seminar, conference, </w:t>
      </w:r>
    </w:p>
    <w:p w14:paraId="7742FE64" w14:textId="1B9CD2A2"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sz w:val="24"/>
          <w:szCs w:val="24"/>
        </w:rPr>
      </w:pPr>
      <w:r w:rsidRPr="6A1EADEC">
        <w:rPr>
          <w:rFonts w:ascii="Times New Roman" w:hAnsi="Times New Roman" w:cs="Times New Roman"/>
          <w:sz w:val="24"/>
          <w:szCs w:val="24"/>
        </w:rPr>
        <w:t xml:space="preserve">A seminar is a form of academic instruction, either at an academic institution or offered by a commercial or professional organization. It has the function of bringing together small groups for recurring meetings, focusing each time on some </w:t>
      </w:r>
      <w:r w:rsidR="6E3417E5" w:rsidRPr="6A1EADEC">
        <w:rPr>
          <w:rFonts w:ascii="Times New Roman" w:hAnsi="Times New Roman" w:cs="Times New Roman"/>
          <w:sz w:val="24"/>
          <w:szCs w:val="24"/>
        </w:rPr>
        <w:t>subject</w:t>
      </w:r>
      <w:r w:rsidRPr="6A1EADEC">
        <w:rPr>
          <w:rFonts w:ascii="Times New Roman" w:hAnsi="Times New Roman" w:cs="Times New Roman"/>
          <w:sz w:val="24"/>
          <w:szCs w:val="24"/>
        </w:rPr>
        <w:t xml:space="preserve">, in which everyone present is expected to participate (Billing and Fitzgerald in Femi 2023). This is often accomplished through an ongoing Socratic dialogue with a seminar leader or instructor, or through a more formal presentation of research. It is essentially a place where assigned work is discussed, questions are raised and debates can be conducted. It is a scheduled meeting, normally in small groups, where one receives trainings and information on a particular subject. Normally, seminar always occur after research work (Okotoni &amp; Erero, 2005). This is the active involvement of teachers in organized gatherings for brief intensive courses, usually for one to three days or more, with emphasis on problem solving, demonstrations and practical involvement of the participants (Beardwell, David, Walter, Rom, &amp; Ralph in Femi 2023). </w:t>
      </w:r>
    </w:p>
    <w:p w14:paraId="7742FE65" w14:textId="77777777" w:rsidR="00B341E0" w:rsidRPr="00BA73B8" w:rsidRDefault="00B341E0" w:rsidP="6A1EADEC">
      <w:pPr>
        <w:autoSpaceDE w:val="0"/>
        <w:autoSpaceDN w:val="0"/>
        <w:adjustRightInd w:val="0"/>
        <w:spacing w:after="0" w:line="360" w:lineRule="auto"/>
        <w:contextualSpacing/>
        <w:jc w:val="both"/>
        <w:rPr>
          <w:rFonts w:ascii="Times New Roman" w:hAnsi="Times New Roman" w:cs="Times New Roman"/>
          <w:sz w:val="12"/>
          <w:szCs w:val="12"/>
        </w:rPr>
      </w:pPr>
    </w:p>
    <w:p w14:paraId="7742FE66" w14:textId="77777777" w:rsidR="00B341E0" w:rsidRPr="00BA73B8" w:rsidRDefault="441A9C5C" w:rsidP="6A1EADEC">
      <w:pPr>
        <w:pStyle w:val="Default"/>
        <w:spacing w:line="360" w:lineRule="auto"/>
        <w:contextualSpacing/>
        <w:jc w:val="both"/>
        <w:rPr>
          <w:color w:val="auto"/>
          <w:lang w:val="en-GB"/>
        </w:rPr>
      </w:pPr>
      <w:r w:rsidRPr="00BA73B8">
        <w:rPr>
          <w:color w:val="auto"/>
          <w:lang w:val="en-GB"/>
        </w:rPr>
        <w:t xml:space="preserve">Workshop, seminar, </w:t>
      </w:r>
      <w:r w:rsidRPr="6A1EADEC">
        <w:rPr>
          <w:color w:val="auto"/>
          <w:lang w:val="en-GB"/>
        </w:rPr>
        <w:t xml:space="preserve">orientation and instructional supervision. </w:t>
      </w:r>
      <w:r w:rsidRPr="00BA73B8">
        <w:rPr>
          <w:color w:val="auto"/>
          <w:lang w:val="en-GB"/>
        </w:rPr>
        <w:t xml:space="preserve">'Seminar' refers to any meeting for an exchange of ideas and several other assignments (Nwabueze, in Femi 2023). Seminars are a form of academic instruction, that brings together a small group of people to meet and discuss a topic and each participant gain knowledge and experience. Seminars are smaller circles, and the discussions are mostly streamlined to a particular topic. At seminars, both new methods and concepts are explored, and participants are encouraged to ask questions and express their views (Ezeani, 2018). A seminar is a form of academic meeting. It can be held at an academic institution or offered by a professional or commercial organization. Seminars are generally recurring meetings that focus each time on specific subjects. The attendees are also expected to actively participate in these meetings. Active participation is achieved through engaging in discussion about the relevant topic. A seminar is always lead by a seminar leader or an instructor who directs the discussion. A seminar can involve a formal presentation as well. Although seminars are </w:t>
      </w:r>
      <w:r w:rsidRPr="00BA73B8">
        <w:rPr>
          <w:color w:val="auto"/>
          <w:lang w:val="en-GB"/>
        </w:rPr>
        <w:lastRenderedPageBreak/>
        <w:t>academic in nature, seminars can also be classified into several categories such as educational seminars, business seminars, etc. A business seminar can be a place where new skills are taught to the business owners (Hasa, 2021).</w:t>
      </w:r>
    </w:p>
    <w:p w14:paraId="7742FE67" w14:textId="77777777" w:rsidR="00B341E0" w:rsidRPr="00BA73B8" w:rsidRDefault="00B341E0" w:rsidP="6A1EADEC">
      <w:pPr>
        <w:autoSpaceDE w:val="0"/>
        <w:autoSpaceDN w:val="0"/>
        <w:adjustRightInd w:val="0"/>
        <w:spacing w:after="0" w:line="360" w:lineRule="auto"/>
        <w:contextualSpacing/>
        <w:jc w:val="both"/>
        <w:rPr>
          <w:rFonts w:ascii="Times New Roman" w:hAnsi="Times New Roman" w:cs="Times New Roman"/>
          <w:sz w:val="12"/>
          <w:szCs w:val="12"/>
        </w:rPr>
      </w:pPr>
    </w:p>
    <w:p w14:paraId="7742FE68" w14:textId="77777777"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b/>
          <w:bCs/>
          <w:color w:val="002060"/>
          <w:sz w:val="24"/>
          <w:szCs w:val="24"/>
        </w:rPr>
      </w:pPr>
      <w:r w:rsidRPr="6A1EADEC">
        <w:rPr>
          <w:rFonts w:ascii="Times New Roman" w:hAnsi="Times New Roman" w:cs="Times New Roman"/>
          <w:b/>
          <w:bCs/>
          <w:color w:val="002060"/>
          <w:sz w:val="24"/>
          <w:szCs w:val="24"/>
        </w:rPr>
        <w:t>Workshop</w:t>
      </w:r>
    </w:p>
    <w:p w14:paraId="7742FE69" w14:textId="1808999B"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sz w:val="24"/>
          <w:szCs w:val="24"/>
        </w:rPr>
      </w:pPr>
      <w:r w:rsidRPr="00BA73B8">
        <w:rPr>
          <w:rFonts w:ascii="Times New Roman" w:hAnsi="Times New Roman" w:cs="Times New Roman"/>
          <w:sz w:val="24"/>
          <w:szCs w:val="24"/>
        </w:rPr>
        <w:t xml:space="preserve">A workshop could be anything from a 45- minute session for colleagues in a lunch break to a four-day event for people we have never met, held in a residential centre. The participants might be a group of colleagues who know each other well or a mix of teachers who come from different backgrounds, have different levels of experience and who have never met before. The topic might be set by the institution, a syllabus or requested by the participants themselves. A training workshop is a type of interactive training where participants carry out several training activities rather than passively listen to a lecture or presentation (Armstrong, in </w:t>
      </w:r>
      <w:r w:rsidRPr="6A1EADEC">
        <w:rPr>
          <w:rFonts w:ascii="Times New Roman" w:hAnsi="Times New Roman" w:cs="Times New Roman"/>
          <w:sz w:val="24"/>
          <w:szCs w:val="24"/>
        </w:rPr>
        <w:t xml:space="preserve">Mikell et </w:t>
      </w:r>
      <w:r w:rsidR="6E3417E5" w:rsidRPr="6A1EADEC">
        <w:rPr>
          <w:rFonts w:ascii="Times New Roman" w:hAnsi="Times New Roman" w:cs="Times New Roman"/>
          <w:sz w:val="24"/>
          <w:szCs w:val="24"/>
        </w:rPr>
        <w:t>al 2023</w:t>
      </w:r>
      <w:r w:rsidRPr="00BA73B8">
        <w:rPr>
          <w:rFonts w:ascii="Times New Roman" w:hAnsi="Times New Roman" w:cs="Times New Roman"/>
          <w:sz w:val="24"/>
          <w:szCs w:val="24"/>
        </w:rPr>
        <w:t>). Workshop as a meeting where a group of people learn about something through intensive discussions and activities related to it. Workshops may involve small or large group discussions, exercises and activities, and practical application of concepts learned. In workshops, participants, usually, involve fully in the learning process. Therefore, they include working, thinking, processing, doing, creating, and interacting. When we compare workshops with conferences and symposiums, workshops are more practical in nature and offer hands-on sessions. Moreover, workshops may have different purposes; for example, problem-solving, training, and informing (Hasa, 2021). According to Sadiqa (2016), workshop is seen as a group of people who engage in study or work on a creative project or subject. It is meant to upgrade teachers’ knowledge and sharing of ideas. Sadiqa suggested that workshop can be organized in school cluster where qualified teachers or university lecturers are invited to these clusters to serve as trainers and mentors.</w:t>
      </w:r>
    </w:p>
    <w:p w14:paraId="7742FE6A" w14:textId="77777777" w:rsidR="00B341E0" w:rsidRPr="00BA73B8" w:rsidRDefault="00B341E0" w:rsidP="6A1EADEC">
      <w:pPr>
        <w:pStyle w:val="Default"/>
        <w:jc w:val="both"/>
        <w:rPr>
          <w:b/>
          <w:bCs/>
          <w:color w:val="auto"/>
          <w:sz w:val="16"/>
          <w:szCs w:val="16"/>
          <w:lang w:val="en-GB"/>
        </w:rPr>
      </w:pPr>
    </w:p>
    <w:p w14:paraId="7742FE6B" w14:textId="77777777" w:rsidR="00B341E0" w:rsidRPr="00BA73B8" w:rsidRDefault="441A9C5C" w:rsidP="6A1EADEC">
      <w:pPr>
        <w:pStyle w:val="Default"/>
        <w:spacing w:line="360" w:lineRule="auto"/>
        <w:contextualSpacing/>
        <w:jc w:val="both"/>
        <w:rPr>
          <w:b/>
          <w:bCs/>
          <w:color w:val="auto"/>
          <w:lang w:val="en-GB"/>
        </w:rPr>
      </w:pPr>
      <w:r w:rsidRPr="6A1EADEC">
        <w:rPr>
          <w:b/>
          <w:bCs/>
          <w:color w:val="002060"/>
          <w:lang w:val="en-GB"/>
        </w:rPr>
        <w:t>Conference</w:t>
      </w:r>
    </w:p>
    <w:p w14:paraId="7742FE6C" w14:textId="77777777"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sz w:val="24"/>
          <w:szCs w:val="24"/>
        </w:rPr>
      </w:pPr>
      <w:r w:rsidRPr="00BA73B8">
        <w:rPr>
          <w:rFonts w:ascii="Times New Roman" w:hAnsi="Times New Roman" w:cs="Times New Roman"/>
          <w:sz w:val="24"/>
          <w:szCs w:val="24"/>
        </w:rPr>
        <w:t xml:space="preserve">Conferences is a means of increasing teachers’ professionalism are a meeting for discussion or exchange of views. Ordinarily, the conference of teachers, principals, supervisors, and administrators can broaden their professional horizons and cultivate in the participant members a professional team spirit. Conferences widen teachers' knowledge and empower teachers to acquire new skills in their disciplines. Recurring conferences were considered a real event in the teaching career as they would greatly help to update teachers' knowledge and better prepare them for classroom assignments (Adeyemi 2019). A conference is generally understood as a meeting of </w:t>
      </w:r>
      <w:r w:rsidRPr="00BA73B8">
        <w:rPr>
          <w:rFonts w:ascii="Times New Roman" w:hAnsi="Times New Roman" w:cs="Times New Roman"/>
          <w:sz w:val="24"/>
          <w:szCs w:val="24"/>
        </w:rPr>
        <w:lastRenderedPageBreak/>
        <w:t>several people to discuss a particular topic. It is a formal coming together of people for the presentation of papers on research findings, exchange of views, opinions, ideas, information and general discussions (Nwabueze, in Femi 2023). Conference involves presentation by more than one person to a wide audience. It reduces costs as group of teachers are trained all in large audiences.  A conference is a large and formal meeting that aims at discussion, problem-solving, and consultation. It is a platform where people ‘confer’ about a topic. Conferences have specific objectives and can last for several days. There are various types of conferences, such as academic conferences, business conferences, media conferences, trade conferences, religious conference, etc. An academic conference is a place for academicians and researchers to present and discuss their work. A business conference, on the other hand, is a conference that focuses on new trends and opportunities in the business. Moreover, innovative ideas and new information can be exchanged at all types of conferences. Some conferences do not allow discussions. A conference usually has an organized format. Selection of speakers and subjects happen before the conference. Moreover, there is a keynote speaker who delivers the keynote speech. You can notice this in both academic and business conferences (Hasa, 2021).</w:t>
      </w:r>
    </w:p>
    <w:p w14:paraId="7742FE6D" w14:textId="77777777" w:rsidR="00B341E0" w:rsidRPr="00BA73B8" w:rsidRDefault="00B341E0" w:rsidP="6A1EADEC">
      <w:pPr>
        <w:autoSpaceDE w:val="0"/>
        <w:autoSpaceDN w:val="0"/>
        <w:adjustRightInd w:val="0"/>
        <w:spacing w:after="0" w:line="360" w:lineRule="auto"/>
        <w:contextualSpacing/>
        <w:jc w:val="both"/>
        <w:rPr>
          <w:rFonts w:ascii="Times New Roman" w:hAnsi="Times New Roman" w:cs="Times New Roman"/>
          <w:sz w:val="12"/>
          <w:szCs w:val="12"/>
        </w:rPr>
      </w:pPr>
    </w:p>
    <w:p w14:paraId="7742FE6E" w14:textId="2A2F754C"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sz w:val="24"/>
          <w:szCs w:val="24"/>
        </w:rPr>
      </w:pPr>
      <w:r w:rsidRPr="6A1EADEC">
        <w:rPr>
          <w:rFonts w:ascii="Times New Roman" w:hAnsi="Times New Roman" w:cs="Times New Roman"/>
          <w:sz w:val="24"/>
          <w:szCs w:val="24"/>
        </w:rPr>
        <w:t xml:space="preserve">The objectives of teachers' participation in conference according to Beard et al in Mikell et </w:t>
      </w:r>
      <w:r w:rsidR="6E3417E5" w:rsidRPr="6A1EADEC">
        <w:rPr>
          <w:rFonts w:ascii="Times New Roman" w:hAnsi="Times New Roman" w:cs="Times New Roman"/>
          <w:sz w:val="24"/>
          <w:szCs w:val="24"/>
        </w:rPr>
        <w:t>al (</w:t>
      </w:r>
      <w:r w:rsidRPr="6A1EADEC">
        <w:rPr>
          <w:rFonts w:ascii="Times New Roman" w:hAnsi="Times New Roman" w:cs="Times New Roman"/>
          <w:sz w:val="24"/>
          <w:szCs w:val="24"/>
        </w:rPr>
        <w:t>2023), include:</w:t>
      </w:r>
    </w:p>
    <w:p w14:paraId="335A2697" w14:textId="20FBFD9E" w:rsidR="00B341E0" w:rsidRPr="00BA73B8" w:rsidRDefault="441A9C5C" w:rsidP="6A1EADEC">
      <w:pPr>
        <w:pStyle w:val="ListParagraph"/>
        <w:numPr>
          <w:ilvl w:val="0"/>
          <w:numId w:val="2"/>
        </w:numPr>
        <w:autoSpaceDE w:val="0"/>
        <w:autoSpaceDN w:val="0"/>
        <w:adjustRightInd w:val="0"/>
        <w:spacing w:after="0" w:line="360" w:lineRule="auto"/>
        <w:jc w:val="both"/>
        <w:rPr>
          <w:rFonts w:ascii="Times New Roman" w:hAnsi="Times New Roman" w:cs="Times New Roman"/>
          <w:sz w:val="24"/>
          <w:szCs w:val="24"/>
        </w:rPr>
      </w:pPr>
      <w:r w:rsidRPr="6A1EADEC">
        <w:rPr>
          <w:rFonts w:ascii="Times New Roman" w:hAnsi="Times New Roman" w:cs="Times New Roman"/>
          <w:sz w:val="24"/>
          <w:szCs w:val="24"/>
        </w:rPr>
        <w:t>Bringing teachers together for mutual professional and spiritual growth.</w:t>
      </w:r>
    </w:p>
    <w:p w14:paraId="4CBDF6BD" w14:textId="797F6A5E" w:rsidR="00B341E0" w:rsidRPr="00BA73B8" w:rsidRDefault="441A9C5C" w:rsidP="6A1EADEC">
      <w:pPr>
        <w:pStyle w:val="ListParagraph"/>
        <w:numPr>
          <w:ilvl w:val="0"/>
          <w:numId w:val="2"/>
        </w:numPr>
        <w:autoSpaceDE w:val="0"/>
        <w:autoSpaceDN w:val="0"/>
        <w:adjustRightInd w:val="0"/>
        <w:spacing w:after="0" w:line="360" w:lineRule="auto"/>
        <w:jc w:val="both"/>
        <w:rPr>
          <w:rFonts w:ascii="Times New Roman" w:hAnsi="Times New Roman" w:cs="Times New Roman"/>
          <w:sz w:val="24"/>
          <w:szCs w:val="24"/>
        </w:rPr>
      </w:pPr>
      <w:r w:rsidRPr="6A1EADEC">
        <w:rPr>
          <w:rFonts w:ascii="Times New Roman" w:hAnsi="Times New Roman" w:cs="Times New Roman"/>
          <w:sz w:val="24"/>
          <w:szCs w:val="24"/>
        </w:rPr>
        <w:t>Developing and equipping teachers for effective teaching to increase students’ success.</w:t>
      </w:r>
    </w:p>
    <w:p w14:paraId="40FDCFBD" w14:textId="1277F869" w:rsidR="00B341E0" w:rsidRPr="00BA73B8" w:rsidRDefault="441A9C5C" w:rsidP="6A1EADEC">
      <w:pPr>
        <w:pStyle w:val="ListParagraph"/>
        <w:numPr>
          <w:ilvl w:val="0"/>
          <w:numId w:val="2"/>
        </w:numPr>
        <w:autoSpaceDE w:val="0"/>
        <w:autoSpaceDN w:val="0"/>
        <w:adjustRightInd w:val="0"/>
        <w:spacing w:after="0" w:line="360" w:lineRule="auto"/>
        <w:jc w:val="both"/>
        <w:rPr>
          <w:rFonts w:ascii="Times New Roman" w:hAnsi="Times New Roman" w:cs="Times New Roman"/>
          <w:sz w:val="24"/>
          <w:szCs w:val="24"/>
        </w:rPr>
      </w:pPr>
      <w:r w:rsidRPr="6A1EADEC">
        <w:rPr>
          <w:rFonts w:ascii="Times New Roman" w:hAnsi="Times New Roman" w:cs="Times New Roman"/>
          <w:sz w:val="24"/>
          <w:szCs w:val="24"/>
        </w:rPr>
        <w:t>Integrating faith and spiritual concepts into teaching practices.</w:t>
      </w:r>
    </w:p>
    <w:p w14:paraId="0682AD7F" w14:textId="15192898" w:rsidR="00B341E0" w:rsidRPr="00BA73B8" w:rsidRDefault="441A9C5C" w:rsidP="6A1EADEC">
      <w:pPr>
        <w:pStyle w:val="ListParagraph"/>
        <w:numPr>
          <w:ilvl w:val="0"/>
          <w:numId w:val="2"/>
        </w:numPr>
        <w:autoSpaceDE w:val="0"/>
        <w:autoSpaceDN w:val="0"/>
        <w:adjustRightInd w:val="0"/>
        <w:spacing w:after="0" w:line="360" w:lineRule="auto"/>
        <w:jc w:val="both"/>
        <w:rPr>
          <w:rFonts w:ascii="Times New Roman" w:hAnsi="Times New Roman" w:cs="Times New Roman"/>
          <w:sz w:val="24"/>
          <w:szCs w:val="24"/>
        </w:rPr>
      </w:pPr>
      <w:r w:rsidRPr="6A1EADEC">
        <w:rPr>
          <w:rFonts w:ascii="Times New Roman" w:hAnsi="Times New Roman" w:cs="Times New Roman"/>
          <w:sz w:val="24"/>
          <w:szCs w:val="24"/>
        </w:rPr>
        <w:t>Cultivating ministry partners.</w:t>
      </w:r>
    </w:p>
    <w:p w14:paraId="62815B35" w14:textId="7141946D" w:rsidR="00B341E0" w:rsidRPr="00BA73B8" w:rsidRDefault="441A9C5C" w:rsidP="6A1EADEC">
      <w:pPr>
        <w:pStyle w:val="ListParagraph"/>
        <w:numPr>
          <w:ilvl w:val="0"/>
          <w:numId w:val="2"/>
        </w:numPr>
        <w:autoSpaceDE w:val="0"/>
        <w:autoSpaceDN w:val="0"/>
        <w:adjustRightInd w:val="0"/>
        <w:spacing w:after="0" w:line="360" w:lineRule="auto"/>
        <w:jc w:val="both"/>
        <w:rPr>
          <w:rFonts w:ascii="Times New Roman" w:hAnsi="Times New Roman" w:cs="Times New Roman"/>
          <w:sz w:val="24"/>
          <w:szCs w:val="24"/>
        </w:rPr>
      </w:pPr>
      <w:r w:rsidRPr="6A1EADEC">
        <w:rPr>
          <w:rFonts w:ascii="Times New Roman" w:hAnsi="Times New Roman" w:cs="Times New Roman"/>
          <w:sz w:val="24"/>
          <w:szCs w:val="24"/>
        </w:rPr>
        <w:t>Modelling and engaging teaching methods and research. Best practices that increase students' success such as collaborative learning strategies, critical thinking, growth mindset, and explicit direct instruction and</w:t>
      </w:r>
    </w:p>
    <w:p w14:paraId="7742FE74" w14:textId="256D289D" w:rsidR="00B341E0" w:rsidRPr="00BA73B8" w:rsidRDefault="441A9C5C" w:rsidP="6A1EADEC">
      <w:pPr>
        <w:pStyle w:val="ListParagraph"/>
        <w:numPr>
          <w:ilvl w:val="0"/>
          <w:numId w:val="2"/>
        </w:numPr>
        <w:autoSpaceDE w:val="0"/>
        <w:autoSpaceDN w:val="0"/>
        <w:adjustRightInd w:val="0"/>
        <w:spacing w:after="0" w:line="360" w:lineRule="auto"/>
        <w:jc w:val="both"/>
        <w:rPr>
          <w:rFonts w:ascii="Times New Roman" w:hAnsi="Times New Roman" w:cs="Times New Roman"/>
          <w:sz w:val="24"/>
          <w:szCs w:val="24"/>
        </w:rPr>
      </w:pPr>
      <w:r w:rsidRPr="6A1EADEC">
        <w:rPr>
          <w:rFonts w:ascii="Times New Roman" w:hAnsi="Times New Roman" w:cs="Times New Roman"/>
          <w:sz w:val="24"/>
          <w:szCs w:val="24"/>
        </w:rPr>
        <w:t>Encourage ongoing collaboration between teachers.</w:t>
      </w:r>
    </w:p>
    <w:p w14:paraId="7742FE75" w14:textId="77777777"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sz w:val="24"/>
          <w:szCs w:val="24"/>
        </w:rPr>
      </w:pPr>
      <w:r w:rsidRPr="6A1EADEC">
        <w:rPr>
          <w:rFonts w:ascii="Times New Roman" w:hAnsi="Times New Roman" w:cs="Times New Roman"/>
          <w:sz w:val="24"/>
          <w:szCs w:val="24"/>
        </w:rPr>
        <w:t>It is generally believed that teachers perform more effectively and better after attending conference training. Uzoechina (2016) held that conference is a meeting on specialized subject area which is often held in a day or more to discuss a topic of interest relevant to the organization. She posited that innovative ideas are thrown about and new information is exchanged among experts. Just like conference, workshop is another development programme adopted by school administrators in developing their teachers for improved job performance.</w:t>
      </w:r>
    </w:p>
    <w:p w14:paraId="7742FE76" w14:textId="77777777" w:rsidR="00B341E0" w:rsidRPr="00BA73B8" w:rsidRDefault="00B341E0" w:rsidP="6A1EADEC">
      <w:pPr>
        <w:autoSpaceDE w:val="0"/>
        <w:autoSpaceDN w:val="0"/>
        <w:adjustRightInd w:val="0"/>
        <w:spacing w:after="0" w:line="360" w:lineRule="auto"/>
        <w:contextualSpacing/>
        <w:jc w:val="both"/>
        <w:rPr>
          <w:rFonts w:ascii="Times New Roman" w:hAnsi="Times New Roman" w:cs="Times New Roman"/>
          <w:sz w:val="12"/>
          <w:szCs w:val="12"/>
        </w:rPr>
      </w:pPr>
    </w:p>
    <w:p w14:paraId="7742FE77" w14:textId="570F3B8C"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b/>
          <w:bCs/>
          <w:sz w:val="24"/>
          <w:szCs w:val="24"/>
        </w:rPr>
      </w:pPr>
      <w:r w:rsidRPr="6A1EADEC">
        <w:rPr>
          <w:rFonts w:ascii="Times New Roman" w:hAnsi="Times New Roman" w:cs="Times New Roman"/>
          <w:b/>
          <w:bCs/>
          <w:color w:val="002060"/>
          <w:sz w:val="24"/>
          <w:szCs w:val="24"/>
        </w:rPr>
        <w:t>Orientation</w:t>
      </w:r>
    </w:p>
    <w:p w14:paraId="7742FE78" w14:textId="77777777"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sz w:val="24"/>
          <w:szCs w:val="24"/>
        </w:rPr>
      </w:pPr>
      <w:r w:rsidRPr="00BA73B8">
        <w:rPr>
          <w:rFonts w:ascii="Times New Roman" w:hAnsi="Times New Roman" w:cs="Times New Roman"/>
          <w:sz w:val="24"/>
          <w:szCs w:val="24"/>
        </w:rPr>
        <w:t>Another in-service training programme is orientation. Orientation is a form of in-service training programme which could be referred to as induction. It is the training made available immediately an employee is employed into an organization. Orientations enable a teacher to get accustomed to a new school environment and adapt to it. Orientations expose the needs of the jobs to the employee and how to go about satisfying those needs (</w:t>
      </w:r>
      <w:r w:rsidRPr="6A1EADEC">
        <w:rPr>
          <w:rFonts w:ascii="Times New Roman" w:hAnsi="Times New Roman" w:cs="Times New Roman"/>
          <w:sz w:val="24"/>
          <w:szCs w:val="24"/>
        </w:rPr>
        <w:t>Mikell &amp; Nnamdi, 2023</w:t>
      </w:r>
      <w:r w:rsidRPr="00BA73B8">
        <w:rPr>
          <w:rFonts w:ascii="Times New Roman" w:hAnsi="Times New Roman" w:cs="Times New Roman"/>
          <w:sz w:val="24"/>
          <w:szCs w:val="24"/>
        </w:rPr>
        <w:t>).</w:t>
      </w:r>
    </w:p>
    <w:p w14:paraId="7742FE79" w14:textId="77777777" w:rsidR="00B341E0" w:rsidRPr="00BA73B8" w:rsidRDefault="00B341E0" w:rsidP="6A1EADEC">
      <w:pPr>
        <w:autoSpaceDE w:val="0"/>
        <w:autoSpaceDN w:val="0"/>
        <w:adjustRightInd w:val="0"/>
        <w:spacing w:after="0" w:line="360" w:lineRule="auto"/>
        <w:contextualSpacing/>
        <w:jc w:val="both"/>
        <w:rPr>
          <w:rFonts w:ascii="Times New Roman" w:hAnsi="Times New Roman" w:cs="Times New Roman"/>
          <w:sz w:val="12"/>
          <w:szCs w:val="12"/>
        </w:rPr>
      </w:pPr>
    </w:p>
    <w:p w14:paraId="7742FE7A" w14:textId="5C5E571E"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color w:val="002060"/>
          <w:sz w:val="24"/>
          <w:szCs w:val="24"/>
        </w:rPr>
      </w:pPr>
      <w:r w:rsidRPr="6A1EADEC">
        <w:rPr>
          <w:rFonts w:ascii="Times New Roman" w:hAnsi="Times New Roman" w:cs="Times New Roman"/>
          <w:b/>
          <w:bCs/>
          <w:color w:val="002060"/>
          <w:sz w:val="24"/>
          <w:szCs w:val="24"/>
        </w:rPr>
        <w:t>Instructional supervision</w:t>
      </w:r>
    </w:p>
    <w:p w14:paraId="7742FE7B" w14:textId="77777777"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sz w:val="24"/>
          <w:szCs w:val="24"/>
        </w:rPr>
      </w:pPr>
      <w:r w:rsidRPr="00BA73B8">
        <w:rPr>
          <w:rFonts w:ascii="Times New Roman" w:hAnsi="Times New Roman" w:cs="Times New Roman"/>
          <w:sz w:val="24"/>
          <w:szCs w:val="24"/>
        </w:rPr>
        <w:t>In the long chain of in-service training programmes is yet another under discussion called instructional supervision. Instructional supervision is a teaching supervision technique which helps to improve the quality of teacher performance and professionalism in their teaching career. Supervision techniques include classroom visits / observation, between / within school, team teaching practices, workshops, demonstrations, clinical supervision and micro-teaching, among others. Instructional supervision is seen as a major function of the school operation or a set of strategies (</w:t>
      </w:r>
      <w:r w:rsidRPr="6A1EADEC">
        <w:rPr>
          <w:rFonts w:ascii="Times New Roman" w:hAnsi="Times New Roman" w:cs="Times New Roman"/>
          <w:sz w:val="24"/>
          <w:szCs w:val="24"/>
        </w:rPr>
        <w:t>Mikell et al 2023</w:t>
      </w:r>
      <w:r w:rsidRPr="00BA73B8">
        <w:rPr>
          <w:rFonts w:ascii="Times New Roman" w:hAnsi="Times New Roman" w:cs="Times New Roman"/>
          <w:sz w:val="24"/>
          <w:szCs w:val="24"/>
        </w:rPr>
        <w:t>; Iloh, Nwaham, Igbinedion &amp; Ogogor 2016).</w:t>
      </w:r>
    </w:p>
    <w:p w14:paraId="7742FE7C" w14:textId="77777777" w:rsidR="00B341E0" w:rsidRPr="00BA73B8" w:rsidRDefault="00B341E0" w:rsidP="6A1EADEC">
      <w:pPr>
        <w:pStyle w:val="Default"/>
        <w:spacing w:line="360" w:lineRule="auto"/>
        <w:contextualSpacing/>
        <w:jc w:val="both"/>
        <w:rPr>
          <w:b/>
          <w:bCs/>
          <w:color w:val="auto"/>
          <w:sz w:val="12"/>
          <w:szCs w:val="12"/>
          <w:lang w:val="en-GB"/>
        </w:rPr>
      </w:pPr>
    </w:p>
    <w:p w14:paraId="7742FE7D" w14:textId="0FD04DB6" w:rsidR="00B341E0" w:rsidRPr="00BA73B8" w:rsidRDefault="441A9C5C" w:rsidP="6A1EADEC">
      <w:pPr>
        <w:pStyle w:val="Default"/>
        <w:spacing w:line="360" w:lineRule="auto"/>
        <w:contextualSpacing/>
        <w:jc w:val="both"/>
        <w:rPr>
          <w:b/>
          <w:bCs/>
          <w:color w:val="002060"/>
          <w:lang w:val="en-GB"/>
        </w:rPr>
      </w:pPr>
      <w:r w:rsidRPr="6A1EADEC">
        <w:rPr>
          <w:b/>
          <w:bCs/>
          <w:color w:val="002060"/>
          <w:lang w:val="en-GB"/>
        </w:rPr>
        <w:t>METHOD</w:t>
      </w:r>
    </w:p>
    <w:p w14:paraId="7742FE7E" w14:textId="77777777"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sz w:val="24"/>
          <w:szCs w:val="24"/>
        </w:rPr>
      </w:pPr>
      <w:r w:rsidRPr="00BA73B8">
        <w:rPr>
          <w:rFonts w:ascii="Times New Roman" w:hAnsi="Times New Roman" w:cs="Times New Roman"/>
          <w:sz w:val="24"/>
          <w:szCs w:val="24"/>
        </w:rPr>
        <w:t xml:space="preserve">The paper benefits of professional development for schools in Nigeria. The paper is a position paper that adopted a systematic literature review-based method. The method allows to collect and review the related previous literature from various online sources. With the aid of digital platform, the researcher collected secondary information to generate knowledge on this topic from 2015-2025. The position paper followed qualitative narrative design method. The researcher has visited different online sites to collect the previous literature and analyse the literatures on the benefits of professional development for schools in Nigeria. The previous findings are critically analysed and presented in different themes as on the benefits, practices and the factors that will support implementation circular economy in the Nigeria schools. </w:t>
      </w:r>
    </w:p>
    <w:p w14:paraId="7742FE7F" w14:textId="77777777"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sz w:val="24"/>
          <w:szCs w:val="24"/>
        </w:rPr>
      </w:pPr>
      <w:r w:rsidRPr="6A1EADEC">
        <w:rPr>
          <w:rFonts w:ascii="Times New Roman" w:hAnsi="Times New Roman" w:cs="Times New Roman"/>
          <w:b/>
          <w:bCs/>
          <w:i/>
          <w:iCs/>
          <w:sz w:val="24"/>
          <w:szCs w:val="24"/>
        </w:rPr>
        <w:t xml:space="preserve">Inclusion and exclusion criteria </w:t>
      </w:r>
    </w:p>
    <w:p w14:paraId="7742FE80" w14:textId="77777777"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sz w:val="24"/>
          <w:szCs w:val="24"/>
        </w:rPr>
      </w:pPr>
      <w:r w:rsidRPr="6A1EADEC">
        <w:rPr>
          <w:rFonts w:ascii="Times New Roman" w:hAnsi="Times New Roman" w:cs="Times New Roman"/>
          <w:b/>
          <w:bCs/>
          <w:sz w:val="24"/>
          <w:szCs w:val="24"/>
        </w:rPr>
        <w:t xml:space="preserve">Inclusion </w:t>
      </w:r>
    </w:p>
    <w:p w14:paraId="7742FE81" w14:textId="77777777" w:rsidR="00B341E0" w:rsidRPr="00BA73B8" w:rsidRDefault="00F372CB" w:rsidP="6A1EADEC">
      <w:pPr>
        <w:autoSpaceDE w:val="0"/>
        <w:autoSpaceDN w:val="0"/>
        <w:adjustRightInd w:val="0"/>
        <w:spacing w:after="0" w:line="360" w:lineRule="auto"/>
        <w:contextualSpacing/>
        <w:jc w:val="both"/>
        <w:rPr>
          <w:rFonts w:ascii="Times New Roman" w:hAnsi="Times New Roman" w:cs="Times New Roman"/>
          <w:sz w:val="24"/>
          <w:szCs w:val="24"/>
        </w:rPr>
      </w:pPr>
      <w:r w:rsidRPr="00BA73B8">
        <w:rPr>
          <w:rFonts w:ascii="Times New Roman" w:hAnsi="Times New Roman" w:cs="Times New Roman"/>
          <w:sz w:val="24"/>
          <w:szCs w:val="24"/>
        </w:rPr>
        <w:tab/>
      </w:r>
      <w:r w:rsidR="441A9C5C" w:rsidRPr="00BA73B8">
        <w:rPr>
          <w:rFonts w:ascii="Times New Roman" w:hAnsi="Times New Roman" w:cs="Times New Roman"/>
          <w:sz w:val="24"/>
          <w:szCs w:val="24"/>
        </w:rPr>
        <w:t xml:space="preserve">This output of the literatures on the benefits of professional development for schools in Nigeria presents an in-depth study and result that can infer conclusion on the topic. The study includes online publication; conference paper, journals sorted from reputable international journals </w:t>
      </w:r>
      <w:r w:rsidR="441A9C5C" w:rsidRPr="00BA73B8">
        <w:rPr>
          <w:rFonts w:ascii="Times New Roman" w:hAnsi="Times New Roman" w:cs="Times New Roman"/>
          <w:sz w:val="24"/>
          <w:szCs w:val="24"/>
        </w:rPr>
        <w:lastRenderedPageBreak/>
        <w:t xml:space="preserve">such as CEON, Elsevier, Hindawi, JSTOR, IEEE, Learn Techlib, SAGE, Nebraska and Springer (Adapted from Ogunode, 2025v). </w:t>
      </w:r>
    </w:p>
    <w:p w14:paraId="7742FE82" w14:textId="77777777" w:rsidR="00B341E0" w:rsidRPr="00BA73B8" w:rsidRDefault="00B341E0" w:rsidP="6A1EADEC">
      <w:pPr>
        <w:autoSpaceDE w:val="0"/>
        <w:autoSpaceDN w:val="0"/>
        <w:adjustRightInd w:val="0"/>
        <w:spacing w:after="0" w:line="360" w:lineRule="auto"/>
        <w:contextualSpacing/>
        <w:jc w:val="both"/>
        <w:rPr>
          <w:rFonts w:ascii="Times New Roman" w:hAnsi="Times New Roman" w:cs="Times New Roman"/>
          <w:b/>
          <w:bCs/>
          <w:sz w:val="12"/>
          <w:szCs w:val="12"/>
        </w:rPr>
      </w:pPr>
    </w:p>
    <w:p w14:paraId="7742FE83" w14:textId="77777777" w:rsidR="00B341E0" w:rsidRPr="00BA73B8" w:rsidRDefault="441A9C5C" w:rsidP="6A1EADEC">
      <w:pPr>
        <w:autoSpaceDE w:val="0"/>
        <w:autoSpaceDN w:val="0"/>
        <w:adjustRightInd w:val="0"/>
        <w:spacing w:after="0" w:line="360" w:lineRule="auto"/>
        <w:contextualSpacing/>
        <w:jc w:val="both"/>
        <w:rPr>
          <w:rFonts w:ascii="Times New Roman" w:hAnsi="Times New Roman" w:cs="Times New Roman"/>
          <w:color w:val="002060"/>
          <w:sz w:val="24"/>
          <w:szCs w:val="24"/>
        </w:rPr>
      </w:pPr>
      <w:r w:rsidRPr="6A1EADEC">
        <w:rPr>
          <w:rFonts w:ascii="Times New Roman" w:hAnsi="Times New Roman" w:cs="Times New Roman"/>
          <w:b/>
          <w:bCs/>
          <w:color w:val="002060"/>
          <w:sz w:val="24"/>
          <w:szCs w:val="24"/>
        </w:rPr>
        <w:t xml:space="preserve">Exclusion </w:t>
      </w:r>
    </w:p>
    <w:p w14:paraId="7742FE84" w14:textId="77777777" w:rsidR="00B341E0" w:rsidRPr="00BA73B8" w:rsidRDefault="441A9C5C" w:rsidP="6A1EADEC">
      <w:pPr>
        <w:pStyle w:val="Default"/>
        <w:spacing w:line="360" w:lineRule="auto"/>
        <w:contextualSpacing/>
        <w:jc w:val="both"/>
        <w:rPr>
          <w:b/>
          <w:bCs/>
          <w:color w:val="auto"/>
          <w:lang w:val="en-GB"/>
        </w:rPr>
      </w:pPr>
      <w:r w:rsidRPr="00BA73B8">
        <w:rPr>
          <w:color w:val="auto"/>
          <w:lang w:val="en-GB"/>
        </w:rPr>
        <w:t>Also, the literature review excludes information from edited books, preprints, monographs, information below 2015 and book chapters (Adapted from Ogunode, 2025).</w:t>
      </w:r>
    </w:p>
    <w:p w14:paraId="7742FE85" w14:textId="77777777" w:rsidR="00B341E0" w:rsidRPr="00BA73B8" w:rsidRDefault="00B341E0" w:rsidP="6A1EADEC">
      <w:pPr>
        <w:pStyle w:val="Default"/>
        <w:spacing w:line="360" w:lineRule="auto"/>
        <w:contextualSpacing/>
        <w:jc w:val="both"/>
        <w:rPr>
          <w:b/>
          <w:bCs/>
          <w:color w:val="auto"/>
          <w:sz w:val="12"/>
          <w:szCs w:val="12"/>
          <w:lang w:val="en-GB"/>
        </w:rPr>
      </w:pPr>
    </w:p>
    <w:p w14:paraId="7742FE86" w14:textId="6A470CA2" w:rsidR="00B341E0" w:rsidRPr="00BA73B8" w:rsidRDefault="441A9C5C" w:rsidP="6A1EADEC">
      <w:pPr>
        <w:pStyle w:val="Default"/>
        <w:spacing w:line="360" w:lineRule="auto"/>
        <w:contextualSpacing/>
        <w:jc w:val="both"/>
        <w:rPr>
          <w:b/>
          <w:bCs/>
          <w:color w:val="002060"/>
          <w:lang w:val="en-GB"/>
        </w:rPr>
      </w:pPr>
      <w:r w:rsidRPr="6A1EADEC">
        <w:rPr>
          <w:b/>
          <w:bCs/>
          <w:color w:val="002060"/>
          <w:lang w:val="en-GB"/>
        </w:rPr>
        <w:t>RESULT ON BENEFITS AND CHALLENGES AGAINST IMPLEMENTATION OF PROFESSIONAL DEVELOPMENT PROGRAMME IN NIGERIAN</w:t>
      </w:r>
    </w:p>
    <w:p w14:paraId="7742FE87" w14:textId="77777777" w:rsidR="00B341E0" w:rsidRPr="00BA73B8" w:rsidRDefault="441A9C5C" w:rsidP="6A1EADEC">
      <w:pPr>
        <w:pStyle w:val="Default"/>
        <w:spacing w:line="360" w:lineRule="auto"/>
        <w:contextualSpacing/>
        <w:jc w:val="both"/>
        <w:rPr>
          <w:b/>
          <w:bCs/>
          <w:color w:val="002060"/>
          <w:lang w:val="en-GB"/>
        </w:rPr>
      </w:pPr>
      <w:r w:rsidRPr="6A1EADEC">
        <w:rPr>
          <w:b/>
          <w:bCs/>
          <w:color w:val="002060"/>
          <w:lang w:val="en-GB"/>
        </w:rPr>
        <w:t>Benefits of Professional Development</w:t>
      </w:r>
    </w:p>
    <w:p w14:paraId="7742FE88" w14:textId="77777777" w:rsidR="00B341E0" w:rsidRPr="00BA73B8" w:rsidRDefault="441A9C5C" w:rsidP="6A1EADEC">
      <w:pPr>
        <w:pStyle w:val="Default"/>
        <w:spacing w:line="360" w:lineRule="auto"/>
        <w:contextualSpacing/>
        <w:jc w:val="both"/>
        <w:rPr>
          <w:color w:val="auto"/>
          <w:lang w:val="en-GB"/>
        </w:rPr>
      </w:pPr>
      <w:r w:rsidRPr="00BA73B8">
        <w:rPr>
          <w:color w:val="auto"/>
          <w:lang w:val="en-GB"/>
        </w:rPr>
        <w:t>Professional development is more than just attending workshops, it's about empowering teachers, inspiring students, and transforming the entire school environment. In the Nigerian context, where the education system faces several challenges, investing in the growth of educators can bring lasting improvements. Here are five meaningful benefits professional development brings to schools across the country:</w:t>
      </w:r>
    </w:p>
    <w:p w14:paraId="7742FE8A" w14:textId="77777777" w:rsidR="00B341E0" w:rsidRPr="00BA73B8" w:rsidRDefault="441A9C5C" w:rsidP="6A1EADEC">
      <w:pPr>
        <w:pStyle w:val="Default"/>
        <w:numPr>
          <w:ilvl w:val="0"/>
          <w:numId w:val="3"/>
        </w:numPr>
        <w:spacing w:line="360" w:lineRule="auto"/>
        <w:ind w:left="360"/>
        <w:contextualSpacing/>
        <w:jc w:val="both"/>
        <w:rPr>
          <w:b/>
          <w:bCs/>
          <w:color w:val="auto"/>
          <w:lang w:val="en-GB"/>
        </w:rPr>
      </w:pPr>
      <w:r w:rsidRPr="6A1EADEC">
        <w:rPr>
          <w:b/>
          <w:bCs/>
          <w:color w:val="auto"/>
          <w:lang w:val="en-GB"/>
        </w:rPr>
        <w:t>Better Teaching, Better Learning</w:t>
      </w:r>
    </w:p>
    <w:p w14:paraId="7742FE8B" w14:textId="77777777" w:rsidR="00B341E0" w:rsidRPr="00BA73B8" w:rsidRDefault="441A9C5C" w:rsidP="6A1EADEC">
      <w:pPr>
        <w:pStyle w:val="Default"/>
        <w:spacing w:line="360" w:lineRule="auto"/>
        <w:contextualSpacing/>
        <w:jc w:val="both"/>
        <w:rPr>
          <w:color w:val="auto"/>
          <w:lang w:val="en-GB"/>
        </w:rPr>
      </w:pPr>
      <w:r w:rsidRPr="00BA73B8">
        <w:rPr>
          <w:color w:val="auto"/>
          <w:lang w:val="en-GB"/>
        </w:rPr>
        <w:t>When teachers are supported with ongoing training, they gain fresh insights into their subject areas, learn new teaching techniques, and improve how they manage classrooms (Olowonefa, &amp; Ogunode, 2021; Schunk, Meece, &amp; Pintrich, 2022). In many Nigerian schools—especially those in underserved areas—teachers don’t always have access to current educational tools or practices. Professional development gives them the opportunity to stay updated and more effective in delivering lessons that truly engage their students.</w:t>
      </w:r>
    </w:p>
    <w:p w14:paraId="7742FE8D" w14:textId="77777777" w:rsidR="00B341E0" w:rsidRPr="00BA73B8" w:rsidRDefault="441A9C5C" w:rsidP="6A1EADEC">
      <w:pPr>
        <w:pStyle w:val="Default"/>
        <w:numPr>
          <w:ilvl w:val="0"/>
          <w:numId w:val="3"/>
        </w:numPr>
        <w:spacing w:line="360" w:lineRule="auto"/>
        <w:ind w:left="270" w:hanging="270"/>
        <w:contextualSpacing/>
        <w:jc w:val="both"/>
        <w:rPr>
          <w:b/>
          <w:bCs/>
          <w:color w:val="auto"/>
          <w:lang w:val="en-GB"/>
        </w:rPr>
      </w:pPr>
      <w:r w:rsidRPr="6A1EADEC">
        <w:rPr>
          <w:b/>
          <w:bCs/>
          <w:color w:val="auto"/>
          <w:lang w:val="en-GB"/>
        </w:rPr>
        <w:t xml:space="preserve"> Students Benefit Directly</w:t>
      </w:r>
    </w:p>
    <w:p w14:paraId="7742FE8E" w14:textId="77777777" w:rsidR="00B341E0" w:rsidRDefault="441A9C5C" w:rsidP="6A1EADEC">
      <w:pPr>
        <w:pStyle w:val="Default"/>
        <w:spacing w:line="360" w:lineRule="auto"/>
        <w:contextualSpacing/>
        <w:jc w:val="both"/>
        <w:rPr>
          <w:color w:val="auto"/>
          <w:lang w:val="en-GB"/>
        </w:rPr>
      </w:pPr>
      <w:r w:rsidRPr="6A1EADEC">
        <w:rPr>
          <w:color w:val="auto"/>
          <w:lang w:val="en-GB"/>
        </w:rPr>
        <w:t>There is a clear link between well-trained teachers and student success. When educators understand how to tailor their teaching to different learning styles, use assessments wisely, and manage the classroom positively, students tend to perform better (Zaifada, Olowonefa &amp; Ogunode, 2023; Adeyemi, 2019). Professional development helps teachers create a more inclusive and productive learning environment—one where every student has a better chance to thrive academically.</w:t>
      </w:r>
    </w:p>
    <w:p w14:paraId="2DF8E91A" w14:textId="77777777" w:rsidR="00D33F19" w:rsidRDefault="00D33F19" w:rsidP="6A1EADEC">
      <w:pPr>
        <w:pStyle w:val="Default"/>
        <w:spacing w:line="360" w:lineRule="auto"/>
        <w:contextualSpacing/>
        <w:jc w:val="both"/>
        <w:rPr>
          <w:color w:val="auto"/>
          <w:lang w:val="en-GB"/>
        </w:rPr>
      </w:pPr>
    </w:p>
    <w:p w14:paraId="1D68D3CF" w14:textId="77777777" w:rsidR="00D33F19" w:rsidRPr="00BA73B8" w:rsidRDefault="00D33F19" w:rsidP="6A1EADEC">
      <w:pPr>
        <w:pStyle w:val="Default"/>
        <w:spacing w:line="360" w:lineRule="auto"/>
        <w:contextualSpacing/>
        <w:jc w:val="both"/>
        <w:rPr>
          <w:color w:val="auto"/>
          <w:lang w:val="en-GB"/>
        </w:rPr>
      </w:pPr>
    </w:p>
    <w:p w14:paraId="7742FE8F" w14:textId="77777777" w:rsidR="00B341E0" w:rsidRPr="00BA73B8" w:rsidRDefault="00B341E0" w:rsidP="6A1EADEC">
      <w:pPr>
        <w:pStyle w:val="Default"/>
        <w:spacing w:line="360" w:lineRule="auto"/>
        <w:contextualSpacing/>
        <w:jc w:val="both"/>
        <w:rPr>
          <w:color w:val="auto"/>
          <w:lang w:val="en-GB"/>
        </w:rPr>
      </w:pPr>
    </w:p>
    <w:p w14:paraId="7742FE90" w14:textId="7E7320E5" w:rsidR="00B341E0" w:rsidRPr="00BA73B8" w:rsidRDefault="441A9C5C" w:rsidP="6A1EADEC">
      <w:pPr>
        <w:pStyle w:val="Default"/>
        <w:numPr>
          <w:ilvl w:val="0"/>
          <w:numId w:val="3"/>
        </w:numPr>
        <w:spacing w:line="360" w:lineRule="auto"/>
        <w:ind w:left="360"/>
        <w:contextualSpacing/>
        <w:jc w:val="both"/>
        <w:rPr>
          <w:b/>
          <w:bCs/>
          <w:color w:val="auto"/>
          <w:lang w:val="en-GB"/>
        </w:rPr>
      </w:pPr>
      <w:r w:rsidRPr="6A1EADEC">
        <w:rPr>
          <w:b/>
          <w:bCs/>
          <w:color w:val="auto"/>
          <w:lang w:val="en-GB"/>
        </w:rPr>
        <w:lastRenderedPageBreak/>
        <w:t xml:space="preserve">Keeping Up </w:t>
      </w:r>
      <w:r w:rsidR="6E3417E5" w:rsidRPr="6A1EADEC">
        <w:rPr>
          <w:b/>
          <w:bCs/>
          <w:color w:val="auto"/>
          <w:lang w:val="en-GB"/>
        </w:rPr>
        <w:t>with</w:t>
      </w:r>
      <w:r w:rsidRPr="6A1EADEC">
        <w:rPr>
          <w:b/>
          <w:bCs/>
          <w:color w:val="auto"/>
          <w:lang w:val="en-GB"/>
        </w:rPr>
        <w:t xml:space="preserve"> Change</w:t>
      </w:r>
    </w:p>
    <w:p w14:paraId="7742FE91" w14:textId="77777777" w:rsidR="00B341E0" w:rsidRPr="00BA73B8" w:rsidRDefault="441A9C5C" w:rsidP="6A1EADEC">
      <w:pPr>
        <w:pStyle w:val="Default"/>
        <w:spacing w:line="360" w:lineRule="auto"/>
        <w:contextualSpacing/>
        <w:jc w:val="both"/>
        <w:rPr>
          <w:color w:val="auto"/>
          <w:lang w:val="en-GB"/>
        </w:rPr>
      </w:pPr>
      <w:r w:rsidRPr="00BA73B8">
        <w:rPr>
          <w:color w:val="auto"/>
          <w:lang w:val="en-GB"/>
        </w:rPr>
        <w:t>Education in Nigeria is constantly evolving, with new curricula, policies, and digital tools being introduced. Without proper training, many teachers struggle to keep up. Professional development helps bridge this gap (</w:t>
      </w:r>
      <w:r w:rsidRPr="6A1EADEC">
        <w:rPr>
          <w:color w:val="auto"/>
          <w:lang w:val="en-GB"/>
        </w:rPr>
        <w:t>Nwachukwu, Njihia, &amp; Aringo, 2024)</w:t>
      </w:r>
      <w:r w:rsidRPr="00BA73B8">
        <w:rPr>
          <w:color w:val="auto"/>
          <w:lang w:val="en-GB"/>
        </w:rPr>
        <w:t>. Whether it’s learning how to use technology in the classroom or understanding changes in the curriculum, training gives teachers the confidence to adapt and grow with the system.</w:t>
      </w:r>
    </w:p>
    <w:p w14:paraId="7742FE93" w14:textId="77777777" w:rsidR="00B341E0" w:rsidRPr="00BA73B8" w:rsidRDefault="441A9C5C" w:rsidP="6A1EADEC">
      <w:pPr>
        <w:pStyle w:val="Default"/>
        <w:numPr>
          <w:ilvl w:val="0"/>
          <w:numId w:val="3"/>
        </w:numPr>
        <w:spacing w:line="360" w:lineRule="auto"/>
        <w:ind w:left="360"/>
        <w:contextualSpacing/>
        <w:jc w:val="both"/>
        <w:rPr>
          <w:b/>
          <w:bCs/>
          <w:color w:val="auto"/>
          <w:lang w:val="en-GB"/>
        </w:rPr>
      </w:pPr>
      <w:r w:rsidRPr="6A1EADEC">
        <w:rPr>
          <w:b/>
          <w:bCs/>
          <w:color w:val="auto"/>
          <w:lang w:val="en-GB"/>
        </w:rPr>
        <w:t>More Motivation, Less Burnout</w:t>
      </w:r>
    </w:p>
    <w:p w14:paraId="7742FE94" w14:textId="77777777" w:rsidR="00B341E0" w:rsidRPr="00BA73B8" w:rsidRDefault="441A9C5C" w:rsidP="6A1EADEC">
      <w:pPr>
        <w:pStyle w:val="Default"/>
        <w:spacing w:line="360" w:lineRule="auto"/>
        <w:contextualSpacing/>
        <w:jc w:val="both"/>
        <w:rPr>
          <w:color w:val="auto"/>
          <w:lang w:val="en-GB"/>
        </w:rPr>
      </w:pPr>
      <w:r w:rsidRPr="00BA73B8">
        <w:rPr>
          <w:color w:val="auto"/>
          <w:lang w:val="en-GB"/>
        </w:rPr>
        <w:t>Teaching can be tough, and without support, many educators feel overwhelmed or undervalued. Regular professional development can change that. It reminds teachers that they are important and gives them tools to grow in their careers (Robinson, 2016). In turn, this boosts morale, reduces burnout, and helps schools retain passionate and experienced educators—a win for everyone.</w:t>
      </w:r>
    </w:p>
    <w:p w14:paraId="7742FE96" w14:textId="77777777" w:rsidR="00B341E0" w:rsidRPr="00BA73B8" w:rsidRDefault="441A9C5C" w:rsidP="6A1EADEC">
      <w:pPr>
        <w:pStyle w:val="Default"/>
        <w:numPr>
          <w:ilvl w:val="0"/>
          <w:numId w:val="3"/>
        </w:numPr>
        <w:spacing w:line="360" w:lineRule="auto"/>
        <w:ind w:left="270"/>
        <w:contextualSpacing/>
        <w:jc w:val="both"/>
        <w:rPr>
          <w:b/>
          <w:bCs/>
          <w:color w:val="auto"/>
          <w:lang w:val="en-GB"/>
        </w:rPr>
      </w:pPr>
      <w:r w:rsidRPr="6A1EADEC">
        <w:rPr>
          <w:b/>
          <w:bCs/>
          <w:color w:val="auto"/>
          <w:lang w:val="en-GB"/>
        </w:rPr>
        <w:t>Stronger Leadership and Teamwork</w:t>
      </w:r>
    </w:p>
    <w:p w14:paraId="7742FE97" w14:textId="77777777" w:rsidR="00B341E0" w:rsidRPr="00BA73B8" w:rsidRDefault="441A9C5C" w:rsidP="6A1EADEC">
      <w:pPr>
        <w:pStyle w:val="Default"/>
        <w:spacing w:line="360" w:lineRule="auto"/>
        <w:contextualSpacing/>
        <w:jc w:val="both"/>
        <w:rPr>
          <w:color w:val="auto"/>
          <w:lang w:val="en-GB"/>
        </w:rPr>
      </w:pPr>
      <w:r w:rsidRPr="00BA73B8">
        <w:rPr>
          <w:color w:val="auto"/>
          <w:lang w:val="en-GB"/>
        </w:rPr>
        <w:t>Professional development isn’t just for individual improvement—it also helps build leadership and collaboration within schools. Teachers who receive leadership training can take on mentoring roles or contribute to decision-making (Mamoria, 2015). Encouraging teamwork among educators fosters a sense of community and shared responsibility, which is crucial for long-term school improvement.</w:t>
      </w:r>
    </w:p>
    <w:p w14:paraId="7742FE98" w14:textId="77777777" w:rsidR="00B341E0" w:rsidRPr="00BA73B8" w:rsidRDefault="00B341E0" w:rsidP="6A1EADEC">
      <w:pPr>
        <w:pStyle w:val="Default"/>
        <w:spacing w:line="360" w:lineRule="auto"/>
        <w:contextualSpacing/>
        <w:jc w:val="both"/>
        <w:rPr>
          <w:b/>
          <w:bCs/>
          <w:color w:val="auto"/>
          <w:sz w:val="14"/>
          <w:szCs w:val="14"/>
          <w:lang w:val="en-GB"/>
        </w:rPr>
      </w:pPr>
    </w:p>
    <w:p w14:paraId="7742FE99" w14:textId="06DEDF54" w:rsidR="00B341E0" w:rsidRPr="00BA73B8" w:rsidRDefault="441A9C5C" w:rsidP="6A1EADEC">
      <w:pPr>
        <w:pStyle w:val="Default"/>
        <w:spacing w:line="360" w:lineRule="auto"/>
        <w:contextualSpacing/>
        <w:jc w:val="both"/>
        <w:rPr>
          <w:b/>
          <w:bCs/>
          <w:color w:val="002060"/>
          <w:lang w:val="en-GB"/>
        </w:rPr>
      </w:pPr>
      <w:r w:rsidRPr="6A1EADEC">
        <w:rPr>
          <w:b/>
          <w:bCs/>
          <w:color w:val="002060"/>
          <w:lang w:val="en-GB"/>
        </w:rPr>
        <w:t>Challenges facing the implementation of professional development in Nigerian schools, along with explanations to show how each issue affects progress</w:t>
      </w:r>
    </w:p>
    <w:p w14:paraId="7742FE9A" w14:textId="77777777" w:rsidR="00B341E0" w:rsidRPr="00BA73B8" w:rsidRDefault="441A9C5C" w:rsidP="6A1EADEC">
      <w:pPr>
        <w:pStyle w:val="Default"/>
        <w:spacing w:line="360" w:lineRule="auto"/>
        <w:contextualSpacing/>
        <w:jc w:val="both"/>
        <w:rPr>
          <w:b/>
          <w:bCs/>
          <w:color w:val="auto"/>
          <w:lang w:val="en-GB"/>
        </w:rPr>
      </w:pPr>
      <w:r w:rsidRPr="6A1EADEC">
        <w:rPr>
          <w:b/>
          <w:bCs/>
          <w:color w:val="auto"/>
          <w:lang w:val="en-GB"/>
        </w:rPr>
        <w:t>1. Inadequate Funding</w:t>
      </w:r>
    </w:p>
    <w:p w14:paraId="7742FE9B" w14:textId="77777777" w:rsidR="00B341E0" w:rsidRPr="00BA73B8" w:rsidRDefault="441A9C5C" w:rsidP="6A1EADEC">
      <w:pPr>
        <w:pStyle w:val="Default"/>
        <w:spacing w:line="360" w:lineRule="auto"/>
        <w:contextualSpacing/>
        <w:jc w:val="both"/>
        <w:rPr>
          <w:color w:val="auto"/>
          <w:lang w:val="en-GB"/>
        </w:rPr>
      </w:pPr>
      <w:r w:rsidRPr="00BA73B8">
        <w:rPr>
          <w:color w:val="auto"/>
          <w:lang w:val="en-GB"/>
        </w:rPr>
        <w:t>One of the biggest barriers is lack of financial support. Many schools—especially public ones—struggle with basic resources, let alone budgets for teacher training. Government funding for education is often limited, and when funds are available, professional development is rarely prioritized (</w:t>
      </w:r>
      <w:r w:rsidRPr="6A1EADEC">
        <w:rPr>
          <w:color w:val="auto"/>
          <w:lang w:val="en-GB"/>
        </w:rPr>
        <w:t>Nwankwo &amp; Chidimma, 2023)</w:t>
      </w:r>
      <w:r w:rsidRPr="00BA73B8">
        <w:rPr>
          <w:color w:val="auto"/>
          <w:lang w:val="en-GB"/>
        </w:rPr>
        <w:t>. Without enough money, schools cannot organize quality workshops, bring in expert facilitators, or provide ongoing training.</w:t>
      </w:r>
    </w:p>
    <w:p w14:paraId="7742FE9D" w14:textId="77777777" w:rsidR="00B341E0" w:rsidRPr="00BA73B8" w:rsidRDefault="441A9C5C" w:rsidP="6A1EADEC">
      <w:pPr>
        <w:pStyle w:val="Default"/>
        <w:spacing w:line="360" w:lineRule="auto"/>
        <w:contextualSpacing/>
        <w:jc w:val="both"/>
        <w:rPr>
          <w:b/>
          <w:bCs/>
          <w:color w:val="auto"/>
          <w:lang w:val="en-GB"/>
        </w:rPr>
      </w:pPr>
      <w:r w:rsidRPr="6A1EADEC">
        <w:rPr>
          <w:b/>
          <w:bCs/>
          <w:color w:val="auto"/>
          <w:lang w:val="en-GB"/>
        </w:rPr>
        <w:t>2. Lack of Continuous Training Structures</w:t>
      </w:r>
    </w:p>
    <w:p w14:paraId="7742FE9E" w14:textId="77777777" w:rsidR="00B341E0" w:rsidRPr="00BA73B8" w:rsidRDefault="441A9C5C" w:rsidP="6A1EADEC">
      <w:pPr>
        <w:pStyle w:val="Default"/>
        <w:spacing w:line="360" w:lineRule="auto"/>
        <w:contextualSpacing/>
        <w:jc w:val="both"/>
        <w:rPr>
          <w:color w:val="auto"/>
          <w:lang w:val="en-GB"/>
        </w:rPr>
      </w:pPr>
      <w:r w:rsidRPr="00BA73B8">
        <w:rPr>
          <w:color w:val="auto"/>
          <w:lang w:val="en-GB"/>
        </w:rPr>
        <w:t>Professional development in Nigeria is often treated as a one-time event rather than a continuous process (Ogunode, et al 2023; Usán, Salavera, &amp; Teruel, 2019). Teachers might attend a seminar once or twice a year, but there is little follow-up or sustained learning. There are few structured programs or policies in place to ensure ongoing development. As a result, the impact of training is short-lived and doesn’t lead to lasting improvement.</w:t>
      </w:r>
    </w:p>
    <w:p w14:paraId="7742FEA0" w14:textId="77777777" w:rsidR="00B341E0" w:rsidRPr="00BA73B8" w:rsidRDefault="441A9C5C" w:rsidP="6A1EADEC">
      <w:pPr>
        <w:pStyle w:val="Default"/>
        <w:spacing w:line="360" w:lineRule="auto"/>
        <w:contextualSpacing/>
        <w:jc w:val="both"/>
        <w:rPr>
          <w:b/>
          <w:bCs/>
          <w:color w:val="auto"/>
          <w:lang w:val="en-GB"/>
        </w:rPr>
      </w:pPr>
      <w:r w:rsidRPr="6A1EADEC">
        <w:rPr>
          <w:b/>
          <w:bCs/>
          <w:color w:val="auto"/>
          <w:lang w:val="en-GB"/>
        </w:rPr>
        <w:lastRenderedPageBreak/>
        <w:t>3. Poor Implementation and Planning</w:t>
      </w:r>
    </w:p>
    <w:p w14:paraId="7742FEA1" w14:textId="77777777" w:rsidR="00B341E0" w:rsidRPr="00BA73B8" w:rsidRDefault="441A9C5C" w:rsidP="6A1EADEC">
      <w:pPr>
        <w:pStyle w:val="Default"/>
        <w:spacing w:line="360" w:lineRule="auto"/>
        <w:contextualSpacing/>
        <w:jc w:val="both"/>
        <w:rPr>
          <w:color w:val="auto"/>
          <w:lang w:val="en-GB"/>
        </w:rPr>
      </w:pPr>
      <w:r w:rsidRPr="00BA73B8">
        <w:rPr>
          <w:color w:val="auto"/>
          <w:lang w:val="en-GB"/>
        </w:rPr>
        <w:t>Even when professional development programs are initiated, they are often poorly organized. Some training sessions are generic and not tailored to teachers’ specific needs or subject areas. In other cases, facilitators may not be well-trained themselves (Shaibu, 2016). Without proper planning, professional development becomes ineffective and fails to produce meaningful change in the classroom.</w:t>
      </w:r>
    </w:p>
    <w:p w14:paraId="7742FEA3" w14:textId="77777777" w:rsidR="00B341E0" w:rsidRPr="00BA73B8" w:rsidRDefault="441A9C5C" w:rsidP="6A1EADEC">
      <w:pPr>
        <w:pStyle w:val="Default"/>
        <w:spacing w:line="360" w:lineRule="auto"/>
        <w:contextualSpacing/>
        <w:jc w:val="both"/>
        <w:rPr>
          <w:b/>
          <w:bCs/>
          <w:color w:val="auto"/>
          <w:lang w:val="en-GB"/>
        </w:rPr>
      </w:pPr>
      <w:r w:rsidRPr="6A1EADEC">
        <w:rPr>
          <w:b/>
          <w:bCs/>
          <w:color w:val="auto"/>
          <w:lang w:val="en-GB"/>
        </w:rPr>
        <w:t>4. Low Motivation among Teachers</w:t>
      </w:r>
    </w:p>
    <w:p w14:paraId="7742FEA5" w14:textId="77777777" w:rsidR="00B341E0" w:rsidRPr="00BA73B8" w:rsidRDefault="441A9C5C" w:rsidP="6A1EADEC">
      <w:pPr>
        <w:pStyle w:val="Default"/>
        <w:spacing w:line="360" w:lineRule="auto"/>
        <w:contextualSpacing/>
        <w:jc w:val="both"/>
        <w:rPr>
          <w:color w:val="auto"/>
          <w:lang w:val="en-GB"/>
        </w:rPr>
      </w:pPr>
      <w:r w:rsidRPr="00BA73B8">
        <w:rPr>
          <w:color w:val="auto"/>
          <w:lang w:val="en-GB"/>
        </w:rPr>
        <w:t>Many teachers in Nigeria are underpaid, overworked, and feel underappreciated. This affects their willingness to engage in professional development, especially when the training does not lead to promotions, salary increases, or visible career growth. Without clear incentives or recognition, some teachers see professional development as a burden rather than an opportunity (Ogunode, Adah, Audu &amp; Pajo, 2021; Iwuagwu, &amp; Isabu 2016).</w:t>
      </w:r>
    </w:p>
    <w:p w14:paraId="7742FEA6" w14:textId="77777777" w:rsidR="00B341E0" w:rsidRPr="00BA73B8" w:rsidRDefault="441A9C5C" w:rsidP="6A1EADEC">
      <w:pPr>
        <w:pStyle w:val="Default"/>
        <w:spacing w:line="360" w:lineRule="auto"/>
        <w:contextualSpacing/>
        <w:jc w:val="both"/>
        <w:rPr>
          <w:b/>
          <w:bCs/>
          <w:color w:val="auto"/>
          <w:lang w:val="en-GB"/>
        </w:rPr>
      </w:pPr>
      <w:r w:rsidRPr="6A1EADEC">
        <w:rPr>
          <w:b/>
          <w:bCs/>
          <w:color w:val="auto"/>
          <w:lang w:val="en-GB"/>
        </w:rPr>
        <w:t>5. Limited Access to Resources and Technology</w:t>
      </w:r>
    </w:p>
    <w:p w14:paraId="7742FEA7" w14:textId="77777777" w:rsidR="00B341E0" w:rsidRPr="00BA73B8" w:rsidRDefault="441A9C5C" w:rsidP="6A1EADEC">
      <w:pPr>
        <w:pStyle w:val="Default"/>
        <w:spacing w:line="360" w:lineRule="auto"/>
        <w:contextualSpacing/>
        <w:jc w:val="both"/>
        <w:rPr>
          <w:color w:val="auto"/>
          <w:lang w:val="en-GB"/>
        </w:rPr>
      </w:pPr>
      <w:r w:rsidRPr="00BA73B8">
        <w:rPr>
          <w:color w:val="auto"/>
          <w:lang w:val="en-GB"/>
        </w:rPr>
        <w:t>In rural and underserved areas, access to learning materials, internet, and training platforms is limited. Even if online training is available, poor infrastructure—such as erratic electricity and lack of technology devices—makes it hard for teachers to participate. This digital divide creates inequality in access to professional development, leaving many educators behind (Osiesi 2020; Sim, 2021).</w:t>
      </w:r>
    </w:p>
    <w:p w14:paraId="7742FEA8" w14:textId="77777777" w:rsidR="00B341E0" w:rsidRPr="00BA73B8" w:rsidRDefault="00B341E0" w:rsidP="6A1EADEC">
      <w:pPr>
        <w:pStyle w:val="Default"/>
        <w:spacing w:line="360" w:lineRule="auto"/>
        <w:contextualSpacing/>
        <w:jc w:val="both"/>
        <w:rPr>
          <w:color w:val="auto"/>
          <w:sz w:val="12"/>
          <w:szCs w:val="12"/>
          <w:lang w:val="en-GB"/>
        </w:rPr>
      </w:pPr>
    </w:p>
    <w:p w14:paraId="7742FEA9" w14:textId="027E7810" w:rsidR="00B341E0" w:rsidRPr="00BA73B8" w:rsidRDefault="441A9C5C" w:rsidP="6A1EADEC">
      <w:pPr>
        <w:pStyle w:val="Default"/>
        <w:spacing w:line="360" w:lineRule="auto"/>
        <w:contextualSpacing/>
        <w:jc w:val="both"/>
        <w:rPr>
          <w:b/>
          <w:bCs/>
          <w:color w:val="002060"/>
          <w:lang w:val="en-GB"/>
        </w:rPr>
      </w:pPr>
      <w:r w:rsidRPr="6A1EADEC">
        <w:rPr>
          <w:b/>
          <w:bCs/>
          <w:color w:val="002060"/>
          <w:lang w:val="en-GB"/>
        </w:rPr>
        <w:t xml:space="preserve">CONCLUSION AND RECOMMENDATIONS </w:t>
      </w:r>
    </w:p>
    <w:p w14:paraId="7742FEAA" w14:textId="77777777" w:rsidR="00B341E0" w:rsidRPr="00BA73B8" w:rsidRDefault="441A9C5C" w:rsidP="6A1EADEC">
      <w:pPr>
        <w:pStyle w:val="Default"/>
        <w:spacing w:line="360" w:lineRule="auto"/>
        <w:contextualSpacing/>
        <w:jc w:val="both"/>
        <w:rPr>
          <w:color w:val="auto"/>
          <w:lang w:val="en-GB"/>
        </w:rPr>
      </w:pPr>
      <w:r w:rsidRPr="00BA73B8">
        <w:rPr>
          <w:color w:val="auto"/>
          <w:lang w:val="en-GB"/>
        </w:rPr>
        <w:t>Professional development plays a pivotal role in enhancing the quality of education in Nigerian schools. It equips educators with up-to-date teaching strategies, fosters the integration of technology in the classroom, and strengthens leadership and administrative capacities. By continuously improving the skills and knowledge of teachers and school staff, professional development contributes to better student outcomes, increased teacher motivation, and overall school effectiveness. In a dynamic and evolving educational landscape, investing in the professional growth of educators is not only beneficial but essential for the advancement of Nigeria’s education system. In view of the above, the paper recommends that:</w:t>
      </w:r>
    </w:p>
    <w:p w14:paraId="7742FEAB" w14:textId="77777777" w:rsidR="00B341E0" w:rsidRPr="00BA73B8" w:rsidRDefault="00B341E0" w:rsidP="6A1EADEC">
      <w:pPr>
        <w:pStyle w:val="Default"/>
        <w:spacing w:line="360" w:lineRule="auto"/>
        <w:contextualSpacing/>
        <w:jc w:val="both"/>
        <w:rPr>
          <w:color w:val="auto"/>
          <w:lang w:val="en-GB"/>
        </w:rPr>
      </w:pPr>
    </w:p>
    <w:p w14:paraId="73C4D721" w14:textId="3DAEC411" w:rsidR="00B341E0" w:rsidRPr="00BA73B8" w:rsidRDefault="441A9C5C" w:rsidP="6A1EADEC">
      <w:pPr>
        <w:pStyle w:val="Default"/>
        <w:numPr>
          <w:ilvl w:val="0"/>
          <w:numId w:val="1"/>
        </w:numPr>
        <w:spacing w:line="360" w:lineRule="auto"/>
        <w:contextualSpacing/>
        <w:jc w:val="both"/>
        <w:rPr>
          <w:color w:val="auto"/>
          <w:lang w:val="en-GB"/>
        </w:rPr>
      </w:pPr>
      <w:r w:rsidRPr="6A1EADEC">
        <w:rPr>
          <w:color w:val="auto"/>
          <w:lang w:val="en-GB"/>
        </w:rPr>
        <w:t>Government Investment: The Nigerian government should prioritize funding for continuous professional development programs at all levels of the education system.</w:t>
      </w:r>
    </w:p>
    <w:p w14:paraId="0C9D5E48" w14:textId="47E77DF0" w:rsidR="00B341E0" w:rsidRPr="00BA73B8" w:rsidRDefault="441A9C5C" w:rsidP="6A1EADEC">
      <w:pPr>
        <w:pStyle w:val="Default"/>
        <w:numPr>
          <w:ilvl w:val="0"/>
          <w:numId w:val="1"/>
        </w:numPr>
        <w:spacing w:line="360" w:lineRule="auto"/>
        <w:contextualSpacing/>
        <w:jc w:val="both"/>
        <w:rPr>
          <w:color w:val="auto"/>
          <w:lang w:val="en-GB"/>
        </w:rPr>
      </w:pPr>
      <w:r w:rsidRPr="6A1EADEC">
        <w:rPr>
          <w:color w:val="auto"/>
          <w:lang w:val="en-GB"/>
        </w:rPr>
        <w:lastRenderedPageBreak/>
        <w:t>Policy Implementation: Education policymakers should establish clear, enforceable frameworks that mandate regular professional development for teachers and school leaders.</w:t>
      </w:r>
    </w:p>
    <w:p w14:paraId="67EE55EF" w14:textId="59875025" w:rsidR="00B341E0" w:rsidRPr="00BA73B8" w:rsidRDefault="441A9C5C" w:rsidP="6A1EADEC">
      <w:pPr>
        <w:pStyle w:val="Default"/>
        <w:numPr>
          <w:ilvl w:val="0"/>
          <w:numId w:val="1"/>
        </w:numPr>
        <w:spacing w:line="360" w:lineRule="auto"/>
        <w:contextualSpacing/>
        <w:jc w:val="both"/>
        <w:rPr>
          <w:color w:val="auto"/>
          <w:lang w:val="en-GB"/>
        </w:rPr>
      </w:pPr>
      <w:r w:rsidRPr="6A1EADEC">
        <w:rPr>
          <w:color w:val="auto"/>
          <w:lang w:val="en-GB"/>
        </w:rPr>
        <w:t>Collaboration with NGOs and Private Sector: Schools should partner with non-governmental organizations, educational institutions, and the private sector to access diverse training opportunities and resources.</w:t>
      </w:r>
    </w:p>
    <w:p w14:paraId="2EFA1212" w14:textId="468918F8" w:rsidR="00B341E0" w:rsidRPr="00BA73B8" w:rsidRDefault="441A9C5C" w:rsidP="6A1EADEC">
      <w:pPr>
        <w:pStyle w:val="Default"/>
        <w:numPr>
          <w:ilvl w:val="0"/>
          <w:numId w:val="1"/>
        </w:numPr>
        <w:spacing w:line="360" w:lineRule="auto"/>
        <w:contextualSpacing/>
        <w:jc w:val="both"/>
        <w:rPr>
          <w:color w:val="auto"/>
          <w:lang w:val="en-GB"/>
        </w:rPr>
      </w:pPr>
      <w:r w:rsidRPr="6A1EADEC">
        <w:rPr>
          <w:color w:val="auto"/>
          <w:lang w:val="en-GB"/>
        </w:rPr>
        <w:t>Tailored Training Programs: Professional development initiatives should be relevant, practical, and tailored to the specific needs of different school contexts and educational roles.</w:t>
      </w:r>
    </w:p>
    <w:p w14:paraId="7742FEB4" w14:textId="1469467E" w:rsidR="00B341E0" w:rsidRPr="00BA73B8" w:rsidRDefault="441A9C5C" w:rsidP="6A1EADEC">
      <w:pPr>
        <w:pStyle w:val="Default"/>
        <w:numPr>
          <w:ilvl w:val="0"/>
          <w:numId w:val="1"/>
        </w:numPr>
        <w:spacing w:line="360" w:lineRule="auto"/>
        <w:contextualSpacing/>
        <w:jc w:val="both"/>
        <w:rPr>
          <w:color w:val="auto"/>
          <w:lang w:val="en-GB"/>
        </w:rPr>
      </w:pPr>
      <w:r w:rsidRPr="6A1EADEC">
        <w:rPr>
          <w:color w:val="auto"/>
          <w:lang w:val="en-GB"/>
        </w:rPr>
        <w:t>Monitoring and Evaluation: Regular assessment of professional development programs should be conducted to ensure effectiveness, relevance, and alignment with educational goals.</w:t>
      </w:r>
    </w:p>
    <w:p w14:paraId="7742FEB5" w14:textId="77777777" w:rsidR="00B341E0" w:rsidRPr="00BA73B8" w:rsidRDefault="00B341E0" w:rsidP="6A1EADEC">
      <w:pPr>
        <w:pStyle w:val="Default"/>
        <w:spacing w:line="360" w:lineRule="auto"/>
        <w:contextualSpacing/>
        <w:jc w:val="both"/>
        <w:rPr>
          <w:color w:val="auto"/>
          <w:sz w:val="12"/>
          <w:szCs w:val="12"/>
          <w:lang w:val="en-GB"/>
        </w:rPr>
      </w:pPr>
    </w:p>
    <w:p w14:paraId="7742FEB6" w14:textId="77777777" w:rsidR="00B341E0" w:rsidRPr="00BA73B8" w:rsidRDefault="441A9C5C">
      <w:pPr>
        <w:pStyle w:val="Default"/>
        <w:jc w:val="both"/>
        <w:rPr>
          <w:b/>
          <w:bCs/>
          <w:color w:val="auto"/>
          <w:lang w:val="en-GB"/>
        </w:rPr>
      </w:pPr>
      <w:r w:rsidRPr="6A1EADEC">
        <w:rPr>
          <w:b/>
          <w:bCs/>
          <w:color w:val="002060"/>
          <w:lang w:val="en-GB"/>
        </w:rPr>
        <w:t>REFERENCES</w:t>
      </w:r>
    </w:p>
    <w:p w14:paraId="0203E9E8" w14:textId="266CA99E" w:rsidR="6A1EADEC" w:rsidRDefault="6A1EADEC" w:rsidP="6A1EADEC">
      <w:pPr>
        <w:pStyle w:val="Default"/>
        <w:jc w:val="both"/>
        <w:rPr>
          <w:b/>
          <w:bCs/>
          <w:color w:val="002060"/>
          <w:sz w:val="12"/>
          <w:szCs w:val="12"/>
          <w:lang w:val="en-GB"/>
        </w:rPr>
      </w:pPr>
    </w:p>
    <w:p w14:paraId="7742FEB7" w14:textId="77777777" w:rsidR="00B341E0"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 xml:space="preserve">Adeyemi, T. O. (2019). Teachers' instructional task performance and principals' supervisory roles as correlates of quality performance. </w:t>
      </w:r>
      <w:r w:rsidRPr="6A1EADEC">
        <w:rPr>
          <w:rFonts w:ascii="Times New Roman" w:hAnsi="Times New Roman" w:cs="Times New Roman"/>
          <w:i/>
          <w:iCs/>
          <w:sz w:val="24"/>
          <w:szCs w:val="24"/>
        </w:rPr>
        <w:t xml:space="preserve">Journal of Educational Administration and Policy Studies, </w:t>
      </w:r>
      <w:r w:rsidRPr="6A1EADEC">
        <w:rPr>
          <w:rFonts w:ascii="Times New Roman" w:hAnsi="Times New Roman" w:cs="Times New Roman"/>
          <w:sz w:val="24"/>
          <w:szCs w:val="24"/>
        </w:rPr>
        <w:t>2(6), 83- 91.</w:t>
      </w:r>
    </w:p>
    <w:p w14:paraId="7742FEB9" w14:textId="77777777" w:rsidR="00B341E0" w:rsidRPr="00BA73B8" w:rsidRDefault="441A9C5C" w:rsidP="6A1EADEC">
      <w:pPr>
        <w:pStyle w:val="Default"/>
        <w:ind w:left="720" w:hanging="794"/>
        <w:contextualSpacing/>
        <w:jc w:val="both"/>
        <w:rPr>
          <w:color w:val="auto"/>
          <w:lang w:val="en-GB"/>
        </w:rPr>
      </w:pPr>
      <w:r w:rsidRPr="6A1EADEC">
        <w:rPr>
          <w:color w:val="auto"/>
          <w:lang w:val="en-GB"/>
        </w:rPr>
        <w:t xml:space="preserve">Adanne, E,. F. (2023). Current issues on professional fevelopment needs of principals and teachers in public secondary schools, in Nigeria. </w:t>
      </w:r>
      <w:r w:rsidRPr="6A1EADEC">
        <w:rPr>
          <w:i/>
          <w:iCs/>
          <w:color w:val="auto"/>
          <w:lang w:val="en-GB"/>
        </w:rPr>
        <w:t>International Journal of Academic Multidisciplinary Research (IJAMR),</w:t>
      </w:r>
      <w:r w:rsidRPr="6A1EADEC">
        <w:rPr>
          <w:color w:val="auto"/>
          <w:lang w:val="en-GB"/>
        </w:rPr>
        <w:t xml:space="preserve"> 7 (9), 31-46  </w:t>
      </w:r>
    </w:p>
    <w:p w14:paraId="7742FEBB" w14:textId="77777777" w:rsidR="00B341E0" w:rsidRPr="00BA73B8" w:rsidRDefault="441A9C5C" w:rsidP="6A1EADEC">
      <w:pPr>
        <w:pStyle w:val="Default"/>
        <w:ind w:left="720" w:hanging="794"/>
        <w:contextualSpacing/>
        <w:jc w:val="both"/>
        <w:rPr>
          <w:color w:val="auto"/>
          <w:lang w:val="en-GB"/>
        </w:rPr>
      </w:pPr>
      <w:r w:rsidRPr="6A1EADEC">
        <w:rPr>
          <w:color w:val="auto"/>
          <w:lang w:val="en-GB"/>
        </w:rPr>
        <w:t>Chikwado, A., &amp; Nwuba, C. P. (2021). Influence of staff development programmes and secondary school teachers’ job performance in Anambra State, Nigeria. Journal of Educational Research and Development, 4(2), 176-184.</w:t>
      </w:r>
    </w:p>
    <w:p w14:paraId="7742FEBE" w14:textId="3869EA81" w:rsidR="00B341E0" w:rsidRPr="00BA73B8" w:rsidRDefault="441A9C5C" w:rsidP="6A1EADEC">
      <w:pPr>
        <w:spacing w:after="0" w:line="240" w:lineRule="auto"/>
        <w:ind w:left="720" w:hanging="794"/>
        <w:contextualSpacing/>
        <w:jc w:val="both"/>
      </w:pPr>
      <w:r w:rsidRPr="6A1EADEC">
        <w:rPr>
          <w:rFonts w:ascii="Times New Roman" w:hAnsi="Times New Roman" w:cs="Times New Roman"/>
          <w:sz w:val="24"/>
          <w:szCs w:val="24"/>
        </w:rPr>
        <w:t xml:space="preserve">Darling-Hammond, L., Hyler, M. E., Gardner, M. (2017). </w:t>
      </w:r>
      <w:r w:rsidRPr="6A1EADEC">
        <w:rPr>
          <w:rFonts w:ascii="Times New Roman" w:hAnsi="Times New Roman" w:cs="Times New Roman"/>
          <w:i/>
          <w:iCs/>
          <w:sz w:val="24"/>
          <w:szCs w:val="24"/>
        </w:rPr>
        <w:t>Effective</w:t>
      </w:r>
      <w:r w:rsidRPr="6A1EADEC">
        <w:rPr>
          <w:rFonts w:ascii="Times New Roman" w:hAnsi="Times New Roman" w:cs="Times New Roman"/>
          <w:sz w:val="24"/>
          <w:szCs w:val="24"/>
        </w:rPr>
        <w:t xml:space="preserve"> </w:t>
      </w:r>
      <w:r w:rsidRPr="6A1EADEC">
        <w:rPr>
          <w:rFonts w:ascii="Times New Roman" w:hAnsi="Times New Roman" w:cs="Times New Roman"/>
          <w:i/>
          <w:iCs/>
          <w:sz w:val="24"/>
          <w:szCs w:val="24"/>
        </w:rPr>
        <w:t>teacher professional development</w:t>
      </w:r>
      <w:r w:rsidRPr="6A1EADEC">
        <w:rPr>
          <w:rFonts w:ascii="Times New Roman" w:hAnsi="Times New Roman" w:cs="Times New Roman"/>
          <w:sz w:val="24"/>
          <w:szCs w:val="24"/>
        </w:rPr>
        <w:t>. Learning Policy Institute. https://doi.org/10.54300</w:t>
      </w:r>
      <w:r w:rsidR="00F372CB" w:rsidRPr="00BA73B8">
        <w:rPr>
          <w:b/>
          <w:bCs/>
        </w:rPr>
        <w:tab/>
      </w:r>
      <w:r w:rsidRPr="6A1EADEC">
        <w:t>/122.311</w:t>
      </w:r>
      <w:r w:rsidRPr="00BA73B8">
        <w:t>.</w:t>
      </w:r>
    </w:p>
    <w:p w14:paraId="7742FEC0" w14:textId="77777777" w:rsidR="00B341E0" w:rsidRPr="00BA73B8" w:rsidRDefault="441A9C5C" w:rsidP="6A1EADEC">
      <w:pPr>
        <w:pStyle w:val="Default"/>
        <w:ind w:left="720" w:hanging="794"/>
        <w:contextualSpacing/>
        <w:jc w:val="both"/>
        <w:rPr>
          <w:color w:val="auto"/>
          <w:lang w:val="en-GB"/>
        </w:rPr>
      </w:pPr>
      <w:r w:rsidRPr="6A1EADEC">
        <w:rPr>
          <w:color w:val="auto"/>
          <w:lang w:val="en-GB"/>
        </w:rPr>
        <w:t xml:space="preserve">Desimone, L. M. (2009). Improving impact studies of teachers’ professional development: Toward better conceptualizations and measures. . </w:t>
      </w:r>
      <w:r w:rsidRPr="6A1EADEC">
        <w:rPr>
          <w:i/>
          <w:iCs/>
          <w:color w:val="auto"/>
          <w:lang w:val="en-GB"/>
        </w:rPr>
        <w:t>Educational Researcher, 38</w:t>
      </w:r>
      <w:r w:rsidRPr="6A1EADEC">
        <w:rPr>
          <w:color w:val="auto"/>
          <w:lang w:val="en-GB"/>
        </w:rPr>
        <w:t xml:space="preserve">(3), 181–199. </w:t>
      </w:r>
      <w:hyperlink r:id="rId49">
        <w:r w:rsidRPr="6A1EADEC">
          <w:rPr>
            <w:rStyle w:val="Hyperlink"/>
            <w:color w:val="auto"/>
            <w:lang w:val="en-GB"/>
          </w:rPr>
          <w:t>https://doi.org/10.3102/0013189X08331140</w:t>
        </w:r>
      </w:hyperlink>
      <w:r w:rsidRPr="6A1EADEC">
        <w:rPr>
          <w:color w:val="auto"/>
          <w:lang w:val="en-GB"/>
        </w:rPr>
        <w:t>.</w:t>
      </w:r>
    </w:p>
    <w:p w14:paraId="7742FEC2" w14:textId="77777777" w:rsidR="00B341E0"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 xml:space="preserve">Dressman, M., Journell, W., &amp; Mann, J. (2018). Teacher education: Qualitative research approaches. In S. Delamont (Ed.), </w:t>
      </w:r>
      <w:r w:rsidRPr="6A1EADEC">
        <w:rPr>
          <w:rFonts w:ascii="Times New Roman" w:hAnsi="Times New Roman" w:cs="Times New Roman"/>
          <w:i/>
          <w:iCs/>
          <w:sz w:val="24"/>
          <w:szCs w:val="24"/>
        </w:rPr>
        <w:t>Handbook of</w:t>
      </w:r>
      <w:r w:rsidRPr="6A1EADEC">
        <w:rPr>
          <w:rFonts w:ascii="Times New Roman" w:hAnsi="Times New Roman" w:cs="Times New Roman"/>
          <w:sz w:val="24"/>
          <w:szCs w:val="24"/>
        </w:rPr>
        <w:t xml:space="preserve"> </w:t>
      </w:r>
      <w:r w:rsidRPr="6A1EADEC">
        <w:rPr>
          <w:rFonts w:ascii="Times New Roman" w:hAnsi="Times New Roman" w:cs="Times New Roman"/>
          <w:i/>
          <w:iCs/>
          <w:sz w:val="24"/>
          <w:szCs w:val="24"/>
        </w:rPr>
        <w:t xml:space="preserve">qualitative research in education </w:t>
      </w:r>
      <w:r w:rsidRPr="6A1EADEC">
        <w:rPr>
          <w:rFonts w:ascii="Times New Roman" w:hAnsi="Times New Roman" w:cs="Times New Roman"/>
          <w:sz w:val="24"/>
          <w:szCs w:val="24"/>
        </w:rPr>
        <w:t>(pp. 181-194). Edward Elgar.</w:t>
      </w:r>
    </w:p>
    <w:p w14:paraId="7742FEC4" w14:textId="77777777" w:rsidR="00B341E0"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 xml:space="preserve">Ezeani, N. S. (2018). Implications of training and development programmes on accountants productivity in selected business organizations in Onitsha, Anambra State, Nigeria, </w:t>
      </w:r>
      <w:r w:rsidRPr="6A1EADEC">
        <w:rPr>
          <w:rFonts w:ascii="Times New Roman" w:hAnsi="Times New Roman" w:cs="Times New Roman"/>
          <w:i/>
          <w:iCs/>
          <w:sz w:val="24"/>
          <w:szCs w:val="24"/>
        </w:rPr>
        <w:t>International</w:t>
      </w:r>
      <w:r w:rsidRPr="6A1EADEC">
        <w:rPr>
          <w:rFonts w:ascii="Times New Roman" w:hAnsi="Times New Roman" w:cs="Times New Roman"/>
          <w:sz w:val="24"/>
          <w:szCs w:val="24"/>
        </w:rPr>
        <w:t xml:space="preserve"> </w:t>
      </w:r>
      <w:r w:rsidRPr="6A1EADEC">
        <w:rPr>
          <w:rFonts w:ascii="Times New Roman" w:hAnsi="Times New Roman" w:cs="Times New Roman"/>
          <w:i/>
          <w:iCs/>
          <w:sz w:val="24"/>
          <w:szCs w:val="24"/>
        </w:rPr>
        <w:t xml:space="preserve">journal of Asian Social Science. </w:t>
      </w:r>
      <w:r w:rsidRPr="6A1EADEC">
        <w:rPr>
          <w:rFonts w:ascii="Times New Roman" w:hAnsi="Times New Roman" w:cs="Times New Roman"/>
          <w:sz w:val="24"/>
          <w:szCs w:val="24"/>
        </w:rPr>
        <w:t>3(1 ):266-281.</w:t>
      </w:r>
    </w:p>
    <w:p w14:paraId="7742FEC6" w14:textId="77777777" w:rsidR="00083A59"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 xml:space="preserve">Hasa (2021). What is the difference between workshop seminar symposium and conference. </w:t>
      </w:r>
      <w:hyperlink r:id="rId50">
        <w:r w:rsidR="569069D8" w:rsidRPr="6A1EADEC">
          <w:rPr>
            <w:rStyle w:val="Hyperlink"/>
            <w:rFonts w:ascii="Times New Roman" w:hAnsi="Times New Roman" w:cs="Times New Roman"/>
            <w:sz w:val="24"/>
            <w:szCs w:val="24"/>
          </w:rPr>
          <w:t>https://pediaa.com/what-is-the-difference-between-workshop-seminar-symposium-and-conference</w:t>
        </w:r>
      </w:hyperlink>
      <w:r w:rsidR="569069D8" w:rsidRPr="6A1EADEC">
        <w:rPr>
          <w:rFonts w:ascii="Times New Roman" w:hAnsi="Times New Roman" w:cs="Times New Roman"/>
          <w:sz w:val="24"/>
          <w:szCs w:val="24"/>
        </w:rPr>
        <w:t>.</w:t>
      </w:r>
    </w:p>
    <w:p w14:paraId="47217E90" w14:textId="6AF8766F" w:rsidR="00B341E0" w:rsidRPr="00BA73B8" w:rsidRDefault="441A9C5C" w:rsidP="6A1EADEC">
      <w:pPr>
        <w:spacing w:after="0" w:line="240" w:lineRule="auto"/>
        <w:ind w:left="720" w:hanging="794"/>
        <w:contextualSpacing/>
        <w:jc w:val="both"/>
        <w:rPr>
          <w:rFonts w:ascii="Times New Roman" w:eastAsia="Times New Roman" w:hAnsi="Times New Roman" w:cs="Times New Roman"/>
          <w:sz w:val="24"/>
          <w:szCs w:val="24"/>
        </w:rPr>
      </w:pPr>
      <w:r w:rsidRPr="6A1EADEC">
        <w:rPr>
          <w:rFonts w:ascii="Times New Roman" w:eastAsia="Times New Roman" w:hAnsi="Times New Roman" w:cs="Times New Roman"/>
          <w:sz w:val="24"/>
          <w:szCs w:val="24"/>
        </w:rPr>
        <w:t>Iloh, C.A., Nwaham, C.O., Igbinedion, J.O.N. &amp; Ogogor, T.N. (2016). Fundamentals of educational administration and supervision.  Agbor: Progress P.E. Printing Associates.</w:t>
      </w:r>
    </w:p>
    <w:p w14:paraId="7742FEC8" w14:textId="1E1AF0E8" w:rsidR="00B341E0" w:rsidRPr="00BA73B8" w:rsidRDefault="441A9C5C" w:rsidP="6A1EADEC">
      <w:pPr>
        <w:spacing w:after="0" w:line="240" w:lineRule="auto"/>
        <w:ind w:left="720" w:hanging="794"/>
        <w:contextualSpacing/>
        <w:jc w:val="both"/>
        <w:rPr>
          <w:rFonts w:ascii="Times New Roman" w:eastAsia="Times New Roman" w:hAnsi="Times New Roman" w:cs="Times New Roman"/>
          <w:sz w:val="24"/>
          <w:szCs w:val="24"/>
        </w:rPr>
      </w:pPr>
      <w:r w:rsidRPr="6A1EADEC">
        <w:rPr>
          <w:rFonts w:ascii="Times New Roman" w:eastAsia="Times New Roman" w:hAnsi="Times New Roman" w:cs="Times New Roman"/>
          <w:sz w:val="24"/>
          <w:szCs w:val="24"/>
        </w:rPr>
        <w:t xml:space="preserve">Iwuagwu, B. O., and Isabu M. O. (2016). In-service training a determinant for effective job </w:t>
      </w:r>
      <w:r w:rsidR="00F372CB">
        <w:tab/>
      </w:r>
      <w:r w:rsidRPr="6A1EADEC">
        <w:rPr>
          <w:rFonts w:ascii="Times New Roman" w:eastAsia="Times New Roman" w:hAnsi="Times New Roman" w:cs="Times New Roman"/>
          <w:sz w:val="24"/>
          <w:szCs w:val="24"/>
        </w:rPr>
        <w:t>performance of teachers in secondary school. African Journal of School Business,</w:t>
      </w:r>
      <w:r w:rsidR="7FB33C72" w:rsidRPr="6A1EADEC">
        <w:rPr>
          <w:rFonts w:ascii="Times New Roman" w:eastAsia="Times New Roman" w:hAnsi="Times New Roman" w:cs="Times New Roman"/>
          <w:sz w:val="24"/>
          <w:szCs w:val="24"/>
        </w:rPr>
        <w:t xml:space="preserve"> </w:t>
      </w:r>
      <w:r w:rsidRPr="6A1EADEC">
        <w:rPr>
          <w:rFonts w:ascii="Times New Roman" w:eastAsia="Times New Roman" w:hAnsi="Times New Roman" w:cs="Times New Roman"/>
          <w:sz w:val="24"/>
          <w:szCs w:val="24"/>
        </w:rPr>
        <w:t>1(1):51-62.</w:t>
      </w:r>
    </w:p>
    <w:p w14:paraId="7742FECA" w14:textId="77777777" w:rsidR="00B341E0"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lastRenderedPageBreak/>
        <w:t>Lawal, H. S. (2014). Teacher education and the professional growth of the 21st century Nigerian teacher. Unpublished seminar paper, Federal College of Education, Katsina, Nigeria.</w:t>
      </w:r>
    </w:p>
    <w:p w14:paraId="7742FECC" w14:textId="6B1C78D6" w:rsidR="00B341E0"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Mamoria, C. N. (2015). Effects of training and development on performance: A study of the Independent</w:t>
      </w:r>
      <w:r w:rsidR="249751F5" w:rsidRPr="6A1EADEC">
        <w:rPr>
          <w:rFonts w:ascii="Times New Roman" w:hAnsi="Times New Roman" w:cs="Times New Roman"/>
          <w:sz w:val="24"/>
          <w:szCs w:val="24"/>
        </w:rPr>
        <w:t xml:space="preserve"> </w:t>
      </w:r>
      <w:r w:rsidRPr="6A1EADEC">
        <w:rPr>
          <w:rFonts w:ascii="Times New Roman" w:hAnsi="Times New Roman" w:cs="Times New Roman"/>
          <w:sz w:val="24"/>
          <w:szCs w:val="24"/>
        </w:rPr>
        <w:t>National</w:t>
      </w:r>
      <w:r w:rsidR="5E99200F" w:rsidRPr="6A1EADEC">
        <w:rPr>
          <w:rFonts w:ascii="Times New Roman" w:hAnsi="Times New Roman" w:cs="Times New Roman"/>
          <w:sz w:val="24"/>
          <w:szCs w:val="24"/>
        </w:rPr>
        <w:t xml:space="preserve"> </w:t>
      </w:r>
      <w:r w:rsidRPr="6A1EADEC">
        <w:rPr>
          <w:rFonts w:ascii="Times New Roman" w:hAnsi="Times New Roman" w:cs="Times New Roman"/>
          <w:sz w:val="24"/>
          <w:szCs w:val="24"/>
        </w:rPr>
        <w:t>Electoral</w:t>
      </w:r>
      <w:r w:rsidR="579EB4D2" w:rsidRPr="6A1EADEC">
        <w:rPr>
          <w:rFonts w:ascii="Times New Roman" w:hAnsi="Times New Roman" w:cs="Times New Roman"/>
          <w:sz w:val="24"/>
          <w:szCs w:val="24"/>
        </w:rPr>
        <w:t xml:space="preserve"> </w:t>
      </w:r>
      <w:r w:rsidRPr="6A1EADEC">
        <w:rPr>
          <w:rFonts w:ascii="Times New Roman" w:hAnsi="Times New Roman" w:cs="Times New Roman"/>
          <w:sz w:val="24"/>
          <w:szCs w:val="24"/>
        </w:rPr>
        <w:t>Commission</w:t>
      </w:r>
      <w:r w:rsidR="41281323" w:rsidRPr="6A1EADEC">
        <w:rPr>
          <w:rFonts w:ascii="Times New Roman" w:hAnsi="Times New Roman" w:cs="Times New Roman"/>
          <w:sz w:val="24"/>
          <w:szCs w:val="24"/>
        </w:rPr>
        <w:t xml:space="preserve"> </w:t>
      </w:r>
      <w:r w:rsidRPr="6A1EADEC">
        <w:rPr>
          <w:rFonts w:ascii="Times New Roman" w:hAnsi="Times New Roman" w:cs="Times New Roman"/>
          <w:sz w:val="24"/>
          <w:szCs w:val="24"/>
        </w:rPr>
        <w:t>(INEC).</w:t>
      </w:r>
      <w:r w:rsidR="4AD465BE" w:rsidRPr="6A1EADEC">
        <w:rPr>
          <w:rFonts w:ascii="Times New Roman" w:hAnsi="Times New Roman" w:cs="Times New Roman"/>
          <w:sz w:val="24"/>
          <w:szCs w:val="24"/>
        </w:rPr>
        <w:t xml:space="preserve"> </w:t>
      </w:r>
      <w:r w:rsidRPr="6A1EADEC">
        <w:rPr>
          <w:rFonts w:ascii="Times New Roman" w:hAnsi="Times New Roman" w:cs="Times New Roman"/>
          <w:sz w:val="24"/>
          <w:szCs w:val="24"/>
        </w:rPr>
        <w:t xml:space="preserve">Academia.edu. https://www.academia.edu/6636854 </w:t>
      </w:r>
    </w:p>
    <w:p w14:paraId="7742FECE" w14:textId="77777777" w:rsidR="00B341E0"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 xml:space="preserve">Mikell, N., C &amp; Nnamdi, U,. D (2023). In-Service training programmes as correlates of teachers’ job performance in public secondary schools in Anambra State. </w:t>
      </w:r>
      <w:r w:rsidRPr="6A1EADEC">
        <w:rPr>
          <w:rFonts w:ascii="Times New Roman" w:hAnsi="Times New Roman" w:cs="Times New Roman"/>
          <w:i/>
          <w:iCs/>
          <w:sz w:val="24"/>
          <w:szCs w:val="24"/>
        </w:rPr>
        <w:t>Journal of Educational Research. 8(1),126-144</w:t>
      </w:r>
    </w:p>
    <w:p w14:paraId="7742FED0" w14:textId="77777777" w:rsidR="00B341E0" w:rsidRPr="00BA73B8" w:rsidRDefault="441A9C5C" w:rsidP="6A1EADEC">
      <w:pPr>
        <w:pStyle w:val="Default"/>
        <w:ind w:left="720" w:hanging="794"/>
        <w:contextualSpacing/>
        <w:jc w:val="both"/>
        <w:rPr>
          <w:color w:val="auto"/>
          <w:lang w:val="en-GB"/>
        </w:rPr>
      </w:pPr>
      <w:r w:rsidRPr="6A1EADEC">
        <w:rPr>
          <w:color w:val="auto"/>
          <w:lang w:val="en-GB"/>
        </w:rPr>
        <w:t xml:space="preserve">Nwankwo, I,. N &amp; Chidimma, I, E (2023). Principals’ staff development strategies for improving teachers’ job performance in secondary schools in Anambra State. </w:t>
      </w:r>
      <w:r w:rsidRPr="6A1EADEC">
        <w:rPr>
          <w:i/>
          <w:iCs/>
          <w:color w:val="auto"/>
          <w:lang w:val="en-GB"/>
        </w:rPr>
        <w:t xml:space="preserve"> Unizik Journal of Educational Research and Policy Studies, </w:t>
      </w:r>
      <w:r w:rsidRPr="6A1EADEC">
        <w:rPr>
          <w:color w:val="auto"/>
          <w:lang w:val="en-GB"/>
        </w:rPr>
        <w:t xml:space="preserve">16 (5), 36-41 </w:t>
      </w:r>
    </w:p>
    <w:p w14:paraId="7742FED2" w14:textId="77777777" w:rsidR="00083A59"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Nwachukwu, F. C., Njihia, R. W., &amp; Aringo, M. (2024). Principals' supporting professional development strategy and teachers' job performance in public secondary schools in Ondo West Local Government, Kenya. International Journal of Social and Development Concerns, 21(7), 123–142.</w:t>
      </w:r>
    </w:p>
    <w:p w14:paraId="7742FED3" w14:textId="77777777" w:rsidR="00B341E0"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Ogunode, N, J,. Adah,. S, Audu E,. I. &amp; Pajo,. W (2021). Staff development programme for</w:t>
      </w:r>
      <w:r w:rsidR="569069D8" w:rsidRPr="6A1EADEC">
        <w:rPr>
          <w:rFonts w:ascii="Times New Roman" w:hAnsi="Times New Roman" w:cs="Times New Roman"/>
          <w:sz w:val="24"/>
          <w:szCs w:val="24"/>
        </w:rPr>
        <w:t xml:space="preserve"> </w:t>
      </w:r>
      <w:r w:rsidRPr="6A1EADEC">
        <w:rPr>
          <w:rFonts w:ascii="Times New Roman" w:hAnsi="Times New Roman" w:cs="Times New Roman"/>
          <w:sz w:val="24"/>
          <w:szCs w:val="24"/>
        </w:rPr>
        <w:t xml:space="preserve">Primary education teachers in Nigeria: Challenges and ways forward. </w:t>
      </w:r>
      <w:r w:rsidR="569069D8" w:rsidRPr="6A1EADEC">
        <w:rPr>
          <w:rFonts w:ascii="Times New Roman" w:hAnsi="Times New Roman" w:cs="Times New Roman"/>
          <w:i/>
          <w:iCs/>
          <w:sz w:val="24"/>
          <w:szCs w:val="24"/>
        </w:rPr>
        <w:t xml:space="preserve">International </w:t>
      </w:r>
      <w:r w:rsidRPr="6A1EADEC">
        <w:rPr>
          <w:rFonts w:ascii="Times New Roman" w:hAnsi="Times New Roman" w:cs="Times New Roman"/>
          <w:i/>
          <w:iCs/>
          <w:sz w:val="24"/>
          <w:szCs w:val="24"/>
        </w:rPr>
        <w:t>Journal of Marketing &amp; Human Resource Research 1(1),52-63</w:t>
      </w:r>
    </w:p>
    <w:p w14:paraId="7742FED5" w14:textId="77777777" w:rsidR="00B341E0" w:rsidRPr="00BA73B8" w:rsidRDefault="441A9C5C" w:rsidP="6A1EADEC">
      <w:pPr>
        <w:pStyle w:val="NoSpacing"/>
        <w:contextualSpacing/>
        <w:jc w:val="both"/>
        <w:rPr>
          <w:rFonts w:ascii="Times New Roman" w:hAnsi="Times New Roman" w:cs="Times New Roman"/>
          <w:sz w:val="24"/>
          <w:szCs w:val="24"/>
          <w:lang w:val="en-GB"/>
        </w:rPr>
      </w:pPr>
      <w:r w:rsidRPr="6A1EADEC">
        <w:rPr>
          <w:rFonts w:ascii="Times New Roman" w:hAnsi="Times New Roman" w:cs="Times New Roman"/>
          <w:sz w:val="24"/>
          <w:szCs w:val="24"/>
          <w:lang w:val="en-GB"/>
        </w:rPr>
        <w:t xml:space="preserve">Ogunode, N. J. &amp;Jegede, D. O. (2020). Administration of professional development programme </w:t>
      </w:r>
      <w:r w:rsidR="00F372CB">
        <w:tab/>
      </w:r>
      <w:r w:rsidRPr="6A1EADEC">
        <w:rPr>
          <w:rFonts w:ascii="Times New Roman" w:hAnsi="Times New Roman" w:cs="Times New Roman"/>
          <w:sz w:val="24"/>
          <w:szCs w:val="24"/>
          <w:lang w:val="en-GB"/>
        </w:rPr>
        <w:t xml:space="preserve">in </w:t>
      </w:r>
      <w:r w:rsidR="00F372CB">
        <w:tab/>
      </w:r>
      <w:r w:rsidRPr="6A1EADEC">
        <w:rPr>
          <w:rFonts w:ascii="Times New Roman" w:hAnsi="Times New Roman" w:cs="Times New Roman"/>
          <w:sz w:val="24"/>
          <w:szCs w:val="24"/>
          <w:lang w:val="en-GB"/>
        </w:rPr>
        <w:t xml:space="preserve">Nigerian higher institutions: challenges </w:t>
      </w:r>
      <w:r w:rsidR="00F372CB">
        <w:tab/>
      </w:r>
      <w:r w:rsidRPr="6A1EADEC">
        <w:rPr>
          <w:rFonts w:ascii="Times New Roman" w:hAnsi="Times New Roman" w:cs="Times New Roman"/>
          <w:sz w:val="24"/>
          <w:szCs w:val="24"/>
          <w:lang w:val="en-GB"/>
        </w:rPr>
        <w:t xml:space="preserve">and way forward. </w:t>
      </w:r>
      <w:r w:rsidRPr="6A1EADEC">
        <w:rPr>
          <w:rFonts w:ascii="Times New Roman" w:hAnsi="Times New Roman" w:cs="Times New Roman"/>
          <w:i/>
          <w:iCs/>
          <w:sz w:val="24"/>
          <w:szCs w:val="24"/>
          <w:lang w:val="en-GB"/>
        </w:rPr>
        <w:t>Intercathedra</w:t>
      </w:r>
      <w:r w:rsidR="00F372CB">
        <w:tab/>
      </w:r>
      <w:r w:rsidRPr="6A1EADEC">
        <w:rPr>
          <w:rFonts w:ascii="Times New Roman" w:hAnsi="Times New Roman" w:cs="Times New Roman"/>
          <w:sz w:val="24"/>
          <w:szCs w:val="24"/>
          <w:lang w:val="en-GB"/>
        </w:rPr>
        <w:t>3(44), 147–</w:t>
      </w:r>
      <w:r w:rsidR="00F372CB">
        <w:tab/>
      </w:r>
      <w:r w:rsidRPr="6A1EADEC">
        <w:rPr>
          <w:rFonts w:ascii="Times New Roman" w:hAnsi="Times New Roman" w:cs="Times New Roman"/>
          <w:sz w:val="24"/>
          <w:szCs w:val="24"/>
          <w:lang w:val="en-GB"/>
        </w:rPr>
        <w:t xml:space="preserve">155. </w:t>
      </w:r>
      <w:hyperlink r:id="rId51">
        <w:r w:rsidRPr="6A1EADEC">
          <w:rPr>
            <w:rStyle w:val="Hyperlink"/>
            <w:rFonts w:ascii="Times New Roman" w:hAnsi="Times New Roman" w:cs="Times New Roman"/>
            <w:color w:val="auto"/>
            <w:sz w:val="24"/>
            <w:szCs w:val="24"/>
            <w:lang w:val="en-GB"/>
          </w:rPr>
          <w:t>http://dx.doi.org/10.17306/J.INTERCATHEDRA.2020.00102</w:t>
        </w:r>
      </w:hyperlink>
    </w:p>
    <w:p w14:paraId="7742FED7" w14:textId="77777777" w:rsidR="00B341E0" w:rsidRPr="00BA73B8" w:rsidRDefault="441A9C5C" w:rsidP="6A1EADEC">
      <w:pPr>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Ogunode, N. J., Kasimu, S., &amp; Sambo, S. M. (2023). Staff training in tertiary education in Nigeria. Modern Journal of Social Sciences and Humanities, (17), 181-194.</w:t>
      </w:r>
    </w:p>
    <w:p w14:paraId="7742FED8" w14:textId="77777777" w:rsidR="00B341E0"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 xml:space="preserve">Ogunode, N.J., Edinoh, K., &amp; Olatunde-Aiyedun, T.G. (2023). Staff training in schools. </w:t>
      </w:r>
      <w:r w:rsidRPr="6A1EADEC">
        <w:rPr>
          <w:rFonts w:ascii="Times New Roman" w:hAnsi="Times New Roman" w:cs="Times New Roman"/>
          <w:i/>
          <w:iCs/>
          <w:sz w:val="24"/>
          <w:szCs w:val="24"/>
        </w:rPr>
        <w:t>Journal of Innovation in Educational and Social Research,</w:t>
      </w:r>
      <w:r w:rsidRPr="6A1EADEC">
        <w:rPr>
          <w:rFonts w:ascii="Times New Roman" w:hAnsi="Times New Roman" w:cs="Times New Roman"/>
          <w:sz w:val="24"/>
          <w:szCs w:val="24"/>
        </w:rPr>
        <w:t xml:space="preserve"> 1(3), 192-207. </w:t>
      </w:r>
    </w:p>
    <w:p w14:paraId="7742FEDA" w14:textId="77777777" w:rsidR="00B341E0" w:rsidRPr="00BA73B8" w:rsidRDefault="441A9C5C" w:rsidP="00083A59">
      <w:pPr>
        <w:autoSpaceDE w:val="0"/>
        <w:autoSpaceDN w:val="0"/>
        <w:adjustRightInd w:val="0"/>
        <w:spacing w:after="0" w:line="240" w:lineRule="auto"/>
        <w:ind w:left="720" w:hanging="794"/>
        <w:jc w:val="both"/>
        <w:rPr>
          <w:rFonts w:ascii="Times New Roman" w:hAnsi="Times New Roman" w:cs="Times New Roman"/>
          <w:sz w:val="24"/>
          <w:szCs w:val="24"/>
        </w:rPr>
      </w:pPr>
      <w:proofErr w:type="spellStart"/>
      <w:r w:rsidRPr="6A1EADEC">
        <w:rPr>
          <w:rFonts w:ascii="Times New Roman" w:hAnsi="Times New Roman" w:cs="Times New Roman"/>
          <w:sz w:val="24"/>
          <w:szCs w:val="24"/>
        </w:rPr>
        <w:t>Ogunode</w:t>
      </w:r>
      <w:proofErr w:type="spellEnd"/>
      <w:r w:rsidRPr="6A1EADEC">
        <w:rPr>
          <w:rFonts w:ascii="Times New Roman" w:hAnsi="Times New Roman" w:cs="Times New Roman"/>
          <w:sz w:val="24"/>
          <w:szCs w:val="24"/>
        </w:rPr>
        <w:t xml:space="preserve">, N, J. (2025v). Inaugural lectures in Nigerian Universities: Importance and effects. </w:t>
      </w:r>
      <w:r w:rsidR="569069D8" w:rsidRPr="6A1EADEC">
        <w:rPr>
          <w:rFonts w:ascii="Times New Roman" w:hAnsi="Times New Roman" w:cs="Times New Roman"/>
          <w:i/>
          <w:iCs/>
          <w:sz w:val="24"/>
          <w:szCs w:val="24"/>
        </w:rPr>
        <w:t xml:space="preserve">Best </w:t>
      </w:r>
      <w:r w:rsidRPr="6A1EADEC">
        <w:rPr>
          <w:rFonts w:ascii="Times New Roman" w:hAnsi="Times New Roman" w:cs="Times New Roman"/>
          <w:i/>
          <w:iCs/>
          <w:sz w:val="24"/>
          <w:szCs w:val="24"/>
        </w:rPr>
        <w:t xml:space="preserve">Journal of Innovation In Science, Research And Development, </w:t>
      </w:r>
      <w:r w:rsidRPr="6A1EADEC">
        <w:rPr>
          <w:rFonts w:ascii="Times New Roman" w:hAnsi="Times New Roman" w:cs="Times New Roman"/>
          <w:sz w:val="24"/>
          <w:szCs w:val="24"/>
        </w:rPr>
        <w:t xml:space="preserve">4(7),99-105. </w:t>
      </w:r>
    </w:p>
    <w:p w14:paraId="7742FEDC" w14:textId="77777777" w:rsidR="00083A59" w:rsidRPr="00BA73B8" w:rsidRDefault="441A9C5C" w:rsidP="6A1EADEC">
      <w:pPr>
        <w:pStyle w:val="Default"/>
        <w:contextualSpacing/>
        <w:jc w:val="both"/>
        <w:rPr>
          <w:color w:val="auto"/>
          <w:lang w:val="en-GB"/>
        </w:rPr>
      </w:pPr>
      <w:r w:rsidRPr="6A1EADEC">
        <w:rPr>
          <w:color w:val="auto"/>
          <w:lang w:val="en-GB"/>
        </w:rPr>
        <w:t xml:space="preserve">Olowonefa, G. S. &amp; Ogunode, N. J. (2021) Quality assurance programme in public secondary </w:t>
      </w:r>
      <w:r w:rsidR="00F372CB">
        <w:tab/>
      </w:r>
      <w:r w:rsidRPr="6A1EADEC">
        <w:rPr>
          <w:color w:val="auto"/>
          <w:lang w:val="en-GB"/>
        </w:rPr>
        <w:t xml:space="preserve">schools in Nigeria: Problems and the way forward. </w:t>
      </w:r>
      <w:r w:rsidRPr="6A1EADEC">
        <w:rPr>
          <w:i/>
          <w:iCs/>
          <w:color w:val="auto"/>
          <w:lang w:val="en-GB"/>
        </w:rPr>
        <w:t xml:space="preserve">Middle European Scientific Bulletin </w:t>
      </w:r>
      <w:r w:rsidR="00F372CB">
        <w:tab/>
      </w:r>
      <w:r w:rsidR="569069D8" w:rsidRPr="6A1EADEC">
        <w:rPr>
          <w:color w:val="auto"/>
          <w:lang w:val="en-GB"/>
        </w:rPr>
        <w:t>(19), 46-58.</w:t>
      </w:r>
    </w:p>
    <w:p w14:paraId="293CEBBC" w14:textId="61DC6873" w:rsidR="00B341E0" w:rsidRPr="00BA73B8" w:rsidRDefault="441A9C5C" w:rsidP="6A1EADEC">
      <w:pPr>
        <w:pStyle w:val="Default"/>
        <w:ind w:left="720" w:hanging="720"/>
        <w:contextualSpacing/>
        <w:jc w:val="both"/>
      </w:pPr>
      <w:r w:rsidRPr="6A1EADEC">
        <w:rPr>
          <w:lang w:val="en-GB"/>
        </w:rPr>
        <w:t>Osiesi M, P. (2020). The Import of professional development programmes for p</w:t>
      </w:r>
      <w:r w:rsidR="569069D8" w:rsidRPr="6A1EADEC">
        <w:rPr>
          <w:lang w:val="en-GB"/>
        </w:rPr>
        <w:t xml:space="preserve">rimary School </w:t>
      </w:r>
      <w:r w:rsidRPr="6A1EADEC">
        <w:rPr>
          <w:lang w:val="en-GB"/>
        </w:rPr>
        <w:t xml:space="preserve">teachers in Nigeria. </w:t>
      </w:r>
      <w:r w:rsidRPr="6A1EADEC">
        <w:rPr>
          <w:i/>
          <w:iCs/>
          <w:lang w:val="en-GB"/>
        </w:rPr>
        <w:t xml:space="preserve">International Journal on Integrated Education, </w:t>
      </w:r>
      <w:r w:rsidRPr="6A1EADEC">
        <w:rPr>
          <w:lang w:val="en-GB"/>
        </w:rPr>
        <w:t>Volume 3, Issue VII, 11-18</w:t>
      </w:r>
    </w:p>
    <w:p w14:paraId="17D1D64B" w14:textId="591783F5" w:rsidR="00B341E0" w:rsidRPr="00BA73B8" w:rsidRDefault="441A9C5C" w:rsidP="6A1EADEC">
      <w:pPr>
        <w:pStyle w:val="Default"/>
        <w:ind w:left="720" w:hanging="720"/>
        <w:contextualSpacing/>
        <w:jc w:val="both"/>
      </w:pPr>
      <w:r w:rsidRPr="6A1EADEC">
        <w:t xml:space="preserve">Robinson, K. R. (2016). A handbook for training management (Revised 2nd ed.). N. A. </w:t>
      </w:r>
      <w:r w:rsidR="00F372CB">
        <w:tab/>
      </w:r>
      <w:r w:rsidRPr="6A1EADEC">
        <w:t xml:space="preserve">Saleemi Publisher. </w:t>
      </w:r>
    </w:p>
    <w:p w14:paraId="7742FEE0" w14:textId="3457BE89" w:rsidR="00B341E0" w:rsidRPr="00BA73B8" w:rsidRDefault="441A9C5C" w:rsidP="6A1EADEC">
      <w:pPr>
        <w:pStyle w:val="Default"/>
        <w:ind w:left="720" w:hanging="720"/>
        <w:contextualSpacing/>
        <w:jc w:val="both"/>
      </w:pPr>
      <w:r w:rsidRPr="6A1EADEC">
        <w:t xml:space="preserve">Schunk, D. H., Meece, J. R., &amp; Pintrich, P. R. (2022). Motivation in education: Theory, </w:t>
      </w:r>
      <w:r w:rsidR="00F372CB">
        <w:tab/>
      </w:r>
      <w:r w:rsidRPr="6A1EADEC">
        <w:t>research, and applications. Pearson Higher Ed.</w:t>
      </w:r>
    </w:p>
    <w:p w14:paraId="7742FEE2" w14:textId="77777777" w:rsidR="00B341E0"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 xml:space="preserve">Sim, J. Y. (2021). The impact of in -service teacher training: a case study of teachers' classroom practice and perception change (Doctoral dissertation, University of Warwick). </w:t>
      </w:r>
      <w:r w:rsidRPr="6A1EADEC">
        <w:rPr>
          <w:rFonts w:ascii="Times New Roman" w:hAnsi="Times New Roman" w:cs="Times New Roman"/>
          <w:i/>
          <w:iCs/>
          <w:sz w:val="24"/>
          <w:szCs w:val="24"/>
        </w:rPr>
        <w:t>International Journal of</w:t>
      </w:r>
      <w:r w:rsidRPr="6A1EADEC">
        <w:rPr>
          <w:rFonts w:ascii="Times New Roman" w:hAnsi="Times New Roman" w:cs="Times New Roman"/>
          <w:sz w:val="24"/>
          <w:szCs w:val="24"/>
        </w:rPr>
        <w:t xml:space="preserve"> </w:t>
      </w:r>
      <w:r w:rsidRPr="6A1EADEC">
        <w:rPr>
          <w:rFonts w:ascii="Times New Roman" w:hAnsi="Times New Roman" w:cs="Times New Roman"/>
          <w:i/>
          <w:iCs/>
          <w:sz w:val="24"/>
          <w:szCs w:val="24"/>
        </w:rPr>
        <w:t xml:space="preserve">Experiential Learning &amp; Case Studies, </w:t>
      </w:r>
      <w:r w:rsidRPr="6A1EADEC">
        <w:rPr>
          <w:rFonts w:ascii="Times New Roman" w:hAnsi="Times New Roman" w:cs="Times New Roman"/>
          <w:sz w:val="24"/>
          <w:szCs w:val="24"/>
        </w:rPr>
        <w:t>2 (2), 2017</w:t>
      </w:r>
    </w:p>
    <w:p w14:paraId="7742FEE3" w14:textId="77777777" w:rsidR="00B341E0" w:rsidRPr="00BA73B8" w:rsidRDefault="00B341E0"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p>
    <w:p w14:paraId="7742FEE4" w14:textId="77777777" w:rsidR="00B341E0"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Shaibu, H. (2016). Impact of staff development programmes on the instructional task performance of secondary school teachers in Kaduna Metropolis, Nigeria (Master's thesis, Department of Educational Foundations and Curriculum, Faculty of Education, Ahmadu Bello University, Zaria).</w:t>
      </w:r>
    </w:p>
    <w:p w14:paraId="7742FEE6" w14:textId="77777777" w:rsidR="00B341E0"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lastRenderedPageBreak/>
        <w:t>Sadiqa, M. (2016). Impact of staff development programmes on the performance of teachers in secondary schools in Yola Metropolis, Adamawa State (Master's dissertation, Department of Educational Foundations and Curriculum, Ahmadu Bello University, Zaria, Nigeria).</w:t>
      </w:r>
    </w:p>
    <w:p w14:paraId="7742FEE8" w14:textId="77777777" w:rsidR="00083A59"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 xml:space="preserve">Usán, P., Salavera, C. &amp; Teruel, P. (2019). Goal orientation, school motivation, and academic performance in secondary education students. </w:t>
      </w:r>
      <w:r w:rsidRPr="6A1EADEC">
        <w:rPr>
          <w:rFonts w:ascii="Times New Roman" w:hAnsi="Times New Roman" w:cs="Times New Roman"/>
          <w:i/>
          <w:iCs/>
          <w:sz w:val="24"/>
          <w:szCs w:val="24"/>
        </w:rPr>
        <w:t>Psychology Research and Behavior Management</w:t>
      </w:r>
      <w:r w:rsidRPr="6A1EADEC">
        <w:rPr>
          <w:rFonts w:ascii="Times New Roman" w:hAnsi="Times New Roman" w:cs="Times New Roman"/>
          <w:sz w:val="24"/>
          <w:szCs w:val="24"/>
        </w:rPr>
        <w:t>, 1(12); 877–887.</w:t>
      </w:r>
    </w:p>
    <w:p w14:paraId="7742FEEA" w14:textId="77777777" w:rsidR="00083A59"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Uzoechina, G. O. (2016). Management in the education system. West and Solomon Publishing.</w:t>
      </w:r>
    </w:p>
    <w:p w14:paraId="7742FEEC" w14:textId="77777777" w:rsidR="00B341E0" w:rsidRPr="00BA73B8" w:rsidRDefault="441A9C5C" w:rsidP="6A1EADEC">
      <w:pPr>
        <w:autoSpaceDE w:val="0"/>
        <w:autoSpaceDN w:val="0"/>
        <w:adjustRightInd w:val="0"/>
        <w:spacing w:after="0" w:line="240" w:lineRule="auto"/>
        <w:ind w:left="720" w:hanging="794"/>
        <w:contextualSpacing/>
        <w:jc w:val="both"/>
        <w:rPr>
          <w:rFonts w:ascii="Times New Roman" w:hAnsi="Times New Roman" w:cs="Times New Roman"/>
          <w:sz w:val="24"/>
          <w:szCs w:val="24"/>
        </w:rPr>
      </w:pPr>
      <w:r w:rsidRPr="6A1EADEC">
        <w:rPr>
          <w:rFonts w:ascii="Times New Roman" w:hAnsi="Times New Roman" w:cs="Times New Roman"/>
          <w:sz w:val="24"/>
          <w:szCs w:val="24"/>
        </w:rPr>
        <w:t xml:space="preserve">Zaifada, B,. I. Olowonefa, G, S. &amp; Ogunode, N,. J(2023). Public Secondary School Administration in Nigeria. </w:t>
      </w:r>
      <w:r w:rsidRPr="6A1EADEC">
        <w:rPr>
          <w:rFonts w:ascii="Times New Roman" w:hAnsi="Times New Roman" w:cs="Times New Roman"/>
          <w:i/>
          <w:iCs/>
          <w:sz w:val="24"/>
          <w:szCs w:val="24"/>
        </w:rPr>
        <w:t xml:space="preserve">Journal of Science, Research and Teaching, </w:t>
      </w:r>
      <w:r w:rsidRPr="6A1EADEC">
        <w:rPr>
          <w:rFonts w:ascii="Times New Roman" w:hAnsi="Times New Roman" w:cs="Times New Roman"/>
          <w:sz w:val="24"/>
          <w:szCs w:val="24"/>
        </w:rPr>
        <w:t>2,(2), 76-89</w:t>
      </w:r>
    </w:p>
    <w:p w14:paraId="7742FEED" w14:textId="77777777" w:rsidR="00B341E0" w:rsidRPr="00BA73B8" w:rsidRDefault="00B341E0" w:rsidP="6A1EADEC">
      <w:pPr>
        <w:pStyle w:val="NoSpacing"/>
        <w:contextualSpacing/>
        <w:jc w:val="both"/>
        <w:rPr>
          <w:rFonts w:ascii="Times New Roman" w:hAnsi="Times New Roman" w:cs="Times New Roman"/>
          <w:sz w:val="24"/>
          <w:szCs w:val="24"/>
          <w:lang w:val="en-GB"/>
        </w:rPr>
      </w:pPr>
    </w:p>
    <w:p w14:paraId="7742FEEE" w14:textId="77777777" w:rsidR="00B341E0" w:rsidRPr="00BA73B8" w:rsidRDefault="00B341E0" w:rsidP="6A1EADEC">
      <w:pPr>
        <w:autoSpaceDE w:val="0"/>
        <w:autoSpaceDN w:val="0"/>
        <w:adjustRightInd w:val="0"/>
        <w:spacing w:after="0" w:line="240" w:lineRule="auto"/>
        <w:ind w:left="720" w:hanging="720"/>
        <w:contextualSpacing/>
        <w:jc w:val="both"/>
        <w:rPr>
          <w:rFonts w:ascii="Times New Roman" w:hAnsi="Times New Roman" w:cs="Times New Roman"/>
          <w:sz w:val="24"/>
          <w:szCs w:val="24"/>
        </w:rPr>
      </w:pPr>
    </w:p>
    <w:p w14:paraId="7742FEEF" w14:textId="77777777" w:rsidR="00B341E0" w:rsidRDefault="00B341E0" w:rsidP="6A1EADEC">
      <w:pPr>
        <w:spacing w:after="0" w:line="240" w:lineRule="auto"/>
        <w:contextualSpacing/>
      </w:pPr>
    </w:p>
    <w:sectPr w:rsidR="00B341E0">
      <w:headerReference w:type="default" r:id="rId52"/>
      <w:footerReference w:type="default" r:id="rId53"/>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A3A4731" w14:textId="77777777" w:rsidR="000D3D88" w:rsidRDefault="000D3D88">
      <w:pPr>
        <w:spacing w:after="0" w:line="240" w:lineRule="auto"/>
      </w:pPr>
      <w:r>
        <w:separator/>
      </w:r>
    </w:p>
  </w:endnote>
  <w:endnote w:type="continuationSeparator" w:id="0">
    <w:p w14:paraId="3680E1AD" w14:textId="77777777" w:rsidR="000D3D88" w:rsidRDefault="000D3D8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9360"/>
    </w:tblGrid>
    <w:tr w:rsidR="6A1EADEC" w14:paraId="7D599D35" w14:textId="77777777" w:rsidTr="6A1EADEC">
      <w:trPr>
        <w:trHeight w:val="300"/>
      </w:trPr>
      <w:tc>
        <w:tcPr>
          <w:tcW w:w="9360" w:type="dxa"/>
        </w:tcPr>
        <w:p w14:paraId="074E0DCC" w14:textId="20E3DFD6" w:rsidR="6A1EADEC" w:rsidRDefault="6A1EADEC" w:rsidP="6A1EADEC">
          <w:pPr>
            <w:spacing w:after="0" w:line="278" w:lineRule="auto"/>
            <w:jc w:val="center"/>
          </w:pPr>
          <w:r w:rsidRPr="6A1EADEC">
            <w:rPr>
              <w:rFonts w:ascii="Cambria" w:eastAsia="Cambria" w:hAnsi="Cambria" w:cs="Cambria"/>
              <w:color w:val="FFCC00"/>
              <w:sz w:val="18"/>
              <w:szCs w:val="18"/>
            </w:rPr>
            <w:t>Abuja International Journal of Education (AIJE) | Faculty of Education, University of Abuja | [Online Edition]</w:t>
          </w:r>
        </w:p>
      </w:tc>
    </w:tr>
  </w:tbl>
  <w:p w14:paraId="4FBFCAE9" w14:textId="3EB08318" w:rsidR="6A1EADEC" w:rsidRDefault="6A1EADEC" w:rsidP="6A1EADE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53BCE50" w14:textId="77777777" w:rsidR="000D3D88" w:rsidRDefault="000D3D88">
      <w:pPr>
        <w:spacing w:after="0" w:line="240" w:lineRule="auto"/>
      </w:pPr>
      <w:r>
        <w:separator/>
      </w:r>
    </w:p>
  </w:footnote>
  <w:footnote w:type="continuationSeparator" w:id="0">
    <w:p w14:paraId="59F53537" w14:textId="77777777" w:rsidR="000D3D88" w:rsidRDefault="000D3D88">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9360"/>
    </w:tblGrid>
    <w:tr w:rsidR="6A1EADEC" w14:paraId="603F4A2B" w14:textId="77777777" w:rsidTr="6A1EADEC">
      <w:trPr>
        <w:trHeight w:val="300"/>
      </w:trPr>
      <w:tc>
        <w:tcPr>
          <w:tcW w:w="9360" w:type="dxa"/>
        </w:tcPr>
        <w:p w14:paraId="44DFE771" w14:textId="73830A23" w:rsidR="6A1EADEC" w:rsidRDefault="6A1EADEC" w:rsidP="6A1EADEC">
          <w:pPr>
            <w:pStyle w:val="Header"/>
            <w:spacing w:line="240" w:lineRule="auto"/>
            <w:ind w:left="-115"/>
            <w:jc w:val="center"/>
            <w:rPr>
              <w:rFonts w:ascii="Times New Roman" w:eastAsia="Times New Roman" w:hAnsi="Times New Roman" w:cs="Times New Roman"/>
              <w:color w:val="008000"/>
              <w:sz w:val="20"/>
              <w:szCs w:val="20"/>
              <w:lang w:val="en-US"/>
            </w:rPr>
          </w:pPr>
          <w:r w:rsidRPr="6A1EADEC">
            <w:rPr>
              <w:rFonts w:ascii="Times New Roman" w:eastAsia="Times New Roman" w:hAnsi="Times New Roman" w:cs="Times New Roman"/>
              <w:color w:val="008000"/>
              <w:sz w:val="20"/>
              <w:szCs w:val="20"/>
            </w:rPr>
            <w:t>ABUJA INTERNATIONAL JOURNAL OF EDUCATION (AIJE) – ABJE.COM.NG – VOL. 12, NO. 1</w:t>
          </w:r>
          <w:r w:rsidR="00212B69">
            <w:rPr>
              <w:rFonts w:ascii="Times New Roman" w:eastAsia="Times New Roman" w:hAnsi="Times New Roman" w:cs="Times New Roman"/>
              <w:color w:val="008000"/>
              <w:sz w:val="20"/>
              <w:szCs w:val="20"/>
            </w:rPr>
            <w:t>, 614-626</w:t>
          </w:r>
        </w:p>
      </w:tc>
    </w:tr>
  </w:tbl>
  <w:p w14:paraId="4C0123E9" w14:textId="7871C5C8" w:rsidR="6A1EADEC" w:rsidRDefault="6A1EADEC" w:rsidP="6A1EADE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AD07A6C"/>
    <w:multiLevelType w:val="hybridMultilevel"/>
    <w:tmpl w:val="BA12BEE6"/>
    <w:lvl w:ilvl="0" w:tplc="D9A07D62">
      <w:start w:val="2"/>
      <w:numFmt w:val="bullet"/>
      <w:lvlText w:val="-"/>
      <w:lvlJc w:val="left"/>
      <w:pPr>
        <w:ind w:left="720" w:hanging="360"/>
      </w:pPr>
      <w:rPr>
        <w:rFonts w:ascii="Times New Roman" w:eastAsia="Calibri" w:hAnsi="Times New Roman" w:cs="Times New Roman"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 w15:restartNumberingAfterBreak="0">
    <w:nsid w:val="6CE2C470"/>
    <w:multiLevelType w:val="hybridMultilevel"/>
    <w:tmpl w:val="440AAEBA"/>
    <w:lvl w:ilvl="0" w:tplc="AA7A9414">
      <w:start w:val="1"/>
      <w:numFmt w:val="lowerRoman"/>
      <w:lvlText w:val="%1."/>
      <w:lvlJc w:val="right"/>
      <w:pPr>
        <w:ind w:left="720" w:hanging="360"/>
      </w:pPr>
    </w:lvl>
    <w:lvl w:ilvl="1" w:tplc="3508F1F2">
      <w:start w:val="1"/>
      <w:numFmt w:val="lowerLetter"/>
      <w:lvlText w:val="%2."/>
      <w:lvlJc w:val="left"/>
      <w:pPr>
        <w:ind w:left="1440" w:hanging="360"/>
      </w:pPr>
    </w:lvl>
    <w:lvl w:ilvl="2" w:tplc="6C265D48">
      <w:start w:val="1"/>
      <w:numFmt w:val="lowerRoman"/>
      <w:lvlText w:val="%3."/>
      <w:lvlJc w:val="right"/>
      <w:pPr>
        <w:ind w:left="2160" w:hanging="180"/>
      </w:pPr>
    </w:lvl>
    <w:lvl w:ilvl="3" w:tplc="07A22E50">
      <w:start w:val="1"/>
      <w:numFmt w:val="decimal"/>
      <w:lvlText w:val="%4."/>
      <w:lvlJc w:val="left"/>
      <w:pPr>
        <w:ind w:left="2880" w:hanging="360"/>
      </w:pPr>
    </w:lvl>
    <w:lvl w:ilvl="4" w:tplc="380CA370">
      <w:start w:val="1"/>
      <w:numFmt w:val="lowerLetter"/>
      <w:lvlText w:val="%5."/>
      <w:lvlJc w:val="left"/>
      <w:pPr>
        <w:ind w:left="3600" w:hanging="360"/>
      </w:pPr>
    </w:lvl>
    <w:lvl w:ilvl="5" w:tplc="8050F948">
      <w:start w:val="1"/>
      <w:numFmt w:val="lowerRoman"/>
      <w:lvlText w:val="%6."/>
      <w:lvlJc w:val="right"/>
      <w:pPr>
        <w:ind w:left="4320" w:hanging="180"/>
      </w:pPr>
    </w:lvl>
    <w:lvl w:ilvl="6" w:tplc="0656840A">
      <w:start w:val="1"/>
      <w:numFmt w:val="decimal"/>
      <w:lvlText w:val="%7."/>
      <w:lvlJc w:val="left"/>
      <w:pPr>
        <w:ind w:left="5040" w:hanging="360"/>
      </w:pPr>
    </w:lvl>
    <w:lvl w:ilvl="7" w:tplc="14520D58">
      <w:start w:val="1"/>
      <w:numFmt w:val="lowerLetter"/>
      <w:lvlText w:val="%8."/>
      <w:lvlJc w:val="left"/>
      <w:pPr>
        <w:ind w:left="5760" w:hanging="360"/>
      </w:pPr>
    </w:lvl>
    <w:lvl w:ilvl="8" w:tplc="65BE8D64">
      <w:start w:val="1"/>
      <w:numFmt w:val="lowerRoman"/>
      <w:lvlText w:val="%9."/>
      <w:lvlJc w:val="right"/>
      <w:pPr>
        <w:ind w:left="6480" w:hanging="180"/>
      </w:pPr>
    </w:lvl>
  </w:abstractNum>
  <w:abstractNum w:abstractNumId="2" w15:restartNumberingAfterBreak="0">
    <w:nsid w:val="7F95BEC3"/>
    <w:multiLevelType w:val="hybridMultilevel"/>
    <w:tmpl w:val="09F8C638"/>
    <w:lvl w:ilvl="0" w:tplc="EE40D64A">
      <w:start w:val="1"/>
      <w:numFmt w:val="decimal"/>
      <w:lvlText w:val="%1."/>
      <w:lvlJc w:val="left"/>
      <w:pPr>
        <w:ind w:left="720" w:hanging="360"/>
      </w:pPr>
    </w:lvl>
    <w:lvl w:ilvl="1" w:tplc="73806E24">
      <w:start w:val="1"/>
      <w:numFmt w:val="lowerLetter"/>
      <w:lvlText w:val="%2."/>
      <w:lvlJc w:val="left"/>
      <w:pPr>
        <w:ind w:left="1440" w:hanging="360"/>
      </w:pPr>
    </w:lvl>
    <w:lvl w:ilvl="2" w:tplc="CAC804FA">
      <w:start w:val="1"/>
      <w:numFmt w:val="lowerRoman"/>
      <w:lvlText w:val="%3."/>
      <w:lvlJc w:val="right"/>
      <w:pPr>
        <w:ind w:left="2160" w:hanging="180"/>
      </w:pPr>
    </w:lvl>
    <w:lvl w:ilvl="3" w:tplc="3C8AC9F2">
      <w:start w:val="1"/>
      <w:numFmt w:val="decimal"/>
      <w:lvlText w:val="%4."/>
      <w:lvlJc w:val="left"/>
      <w:pPr>
        <w:ind w:left="2880" w:hanging="360"/>
      </w:pPr>
    </w:lvl>
    <w:lvl w:ilvl="4" w:tplc="F34EBA4A">
      <w:start w:val="1"/>
      <w:numFmt w:val="lowerLetter"/>
      <w:lvlText w:val="%5."/>
      <w:lvlJc w:val="left"/>
      <w:pPr>
        <w:ind w:left="3600" w:hanging="360"/>
      </w:pPr>
    </w:lvl>
    <w:lvl w:ilvl="5" w:tplc="3F3065B4">
      <w:start w:val="1"/>
      <w:numFmt w:val="lowerRoman"/>
      <w:lvlText w:val="%6."/>
      <w:lvlJc w:val="right"/>
      <w:pPr>
        <w:ind w:left="4320" w:hanging="180"/>
      </w:pPr>
    </w:lvl>
    <w:lvl w:ilvl="6" w:tplc="3486803C">
      <w:start w:val="1"/>
      <w:numFmt w:val="decimal"/>
      <w:lvlText w:val="%7."/>
      <w:lvlJc w:val="left"/>
      <w:pPr>
        <w:ind w:left="5040" w:hanging="360"/>
      </w:pPr>
    </w:lvl>
    <w:lvl w:ilvl="7" w:tplc="EB80376E">
      <w:start w:val="1"/>
      <w:numFmt w:val="lowerLetter"/>
      <w:lvlText w:val="%8."/>
      <w:lvlJc w:val="left"/>
      <w:pPr>
        <w:ind w:left="5760" w:hanging="360"/>
      </w:pPr>
    </w:lvl>
    <w:lvl w:ilvl="8" w:tplc="DAFA333A">
      <w:start w:val="1"/>
      <w:numFmt w:val="lowerRoman"/>
      <w:lvlText w:val="%9."/>
      <w:lvlJc w:val="right"/>
      <w:pPr>
        <w:ind w:left="6480" w:hanging="180"/>
      </w:pPr>
    </w:lvl>
  </w:abstractNum>
  <w:num w:numId="1" w16cid:durableId="615646607">
    <w:abstractNumId w:val="2"/>
  </w:num>
  <w:num w:numId="2" w16cid:durableId="1548030027">
    <w:abstractNumId w:val="1"/>
  </w:num>
  <w:num w:numId="3" w16cid:durableId="788353136">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41E0"/>
    <w:rsid w:val="00011AA4"/>
    <w:rsid w:val="00083A59"/>
    <w:rsid w:val="000D3D88"/>
    <w:rsid w:val="00212B69"/>
    <w:rsid w:val="002AFCB1"/>
    <w:rsid w:val="00315D3F"/>
    <w:rsid w:val="00573C79"/>
    <w:rsid w:val="005815B7"/>
    <w:rsid w:val="00B341E0"/>
    <w:rsid w:val="00BA73B8"/>
    <w:rsid w:val="00D33F19"/>
    <w:rsid w:val="00F372CB"/>
    <w:rsid w:val="02D85D27"/>
    <w:rsid w:val="0F76F435"/>
    <w:rsid w:val="0FF30E9B"/>
    <w:rsid w:val="12BDAB0C"/>
    <w:rsid w:val="13BA575C"/>
    <w:rsid w:val="2241CF6D"/>
    <w:rsid w:val="23F23F05"/>
    <w:rsid w:val="2486117D"/>
    <w:rsid w:val="249751F5"/>
    <w:rsid w:val="2E66AF75"/>
    <w:rsid w:val="40F54671"/>
    <w:rsid w:val="41281323"/>
    <w:rsid w:val="416C8D23"/>
    <w:rsid w:val="441A9C5C"/>
    <w:rsid w:val="446C94D0"/>
    <w:rsid w:val="468A127C"/>
    <w:rsid w:val="475C4CB4"/>
    <w:rsid w:val="48521973"/>
    <w:rsid w:val="4AD465BE"/>
    <w:rsid w:val="4B8D5045"/>
    <w:rsid w:val="4B987A15"/>
    <w:rsid w:val="4D95D1D3"/>
    <w:rsid w:val="512353B1"/>
    <w:rsid w:val="53FAE09E"/>
    <w:rsid w:val="569069D8"/>
    <w:rsid w:val="579EB4D2"/>
    <w:rsid w:val="58311C03"/>
    <w:rsid w:val="58417D59"/>
    <w:rsid w:val="5A7D6DB0"/>
    <w:rsid w:val="5E99200F"/>
    <w:rsid w:val="5FCA5834"/>
    <w:rsid w:val="6409278F"/>
    <w:rsid w:val="6A1EADEC"/>
    <w:rsid w:val="6E3417E5"/>
    <w:rsid w:val="76BFCA1F"/>
    <w:rsid w:val="7A2D4811"/>
    <w:rsid w:val="7FB33C7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742FE40"/>
  <w15:docId w15:val="{DFEA3BE9-3176-495A-9C31-47AE6294849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SimSun"/>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line="253" w:lineRule="auto"/>
    </w:pPr>
    <w:rPr>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basedOn w:val="DefaultParagraphFont"/>
    <w:uiPriority w:val="99"/>
    <w:rPr>
      <w:color w:val="0000FF"/>
      <w:u w:val="single"/>
    </w:rPr>
  </w:style>
  <w:style w:type="character" w:customStyle="1" w:styleId="NoSpacingChar">
    <w:name w:val="No Spacing Char"/>
    <w:basedOn w:val="DefaultParagraphFont"/>
    <w:link w:val="NoSpacing"/>
    <w:uiPriority w:val="1"/>
    <w:qFormat/>
  </w:style>
  <w:style w:type="paragraph" w:styleId="NoSpacing">
    <w:name w:val="No Spacing"/>
    <w:link w:val="NoSpacingChar"/>
    <w:uiPriority w:val="1"/>
    <w:qFormat/>
    <w:pPr>
      <w:spacing w:after="0" w:line="240" w:lineRule="auto"/>
    </w:pPr>
  </w:style>
  <w:style w:type="paragraph" w:customStyle="1" w:styleId="Default">
    <w:name w:val="Default"/>
    <w:qFormat/>
    <w:pPr>
      <w:autoSpaceDE w:val="0"/>
      <w:autoSpaceDN w:val="0"/>
      <w:adjustRightInd w:val="0"/>
      <w:spacing w:after="0" w:line="240" w:lineRule="auto"/>
    </w:pPr>
    <w:rPr>
      <w:rFonts w:ascii="Times New Roman" w:hAnsi="Times New Roman" w:cs="Times New Roman"/>
      <w:color w:val="000000"/>
      <w:sz w:val="24"/>
      <w:szCs w:val="24"/>
    </w:rPr>
  </w:style>
  <w:style w:type="character" w:customStyle="1" w:styleId="s1">
    <w:name w:val="s1"/>
    <w:basedOn w:val="DefaultParagraphFont"/>
  </w:style>
  <w:style w:type="paragraph" w:styleId="Revision">
    <w:name w:val="Revision"/>
    <w:uiPriority w:val="99"/>
    <w:pPr>
      <w:spacing w:after="0" w:line="240" w:lineRule="auto"/>
    </w:pPr>
  </w:style>
  <w:style w:type="character" w:styleId="CommentReference">
    <w:name w:val="annotation reference"/>
    <w:basedOn w:val="DefaultParagraphFont"/>
    <w:uiPriority w:val="99"/>
    <w:rPr>
      <w:sz w:val="16"/>
      <w:szCs w:val="16"/>
    </w:rPr>
  </w:style>
  <w:style w:type="paragraph" w:styleId="CommentText">
    <w:name w:val="annotation text"/>
    <w:basedOn w:val="Normal"/>
    <w:link w:val="CommentTextChar"/>
    <w:uiPriority w:val="99"/>
    <w:pPr>
      <w:spacing w:line="240" w:lineRule="auto"/>
    </w:pPr>
    <w:rPr>
      <w:sz w:val="20"/>
      <w:szCs w:val="20"/>
    </w:rPr>
  </w:style>
  <w:style w:type="character" w:customStyle="1" w:styleId="CommentTextChar">
    <w:name w:val="Comment Text Char"/>
    <w:basedOn w:val="DefaultParagraphFont"/>
    <w:link w:val="CommentText"/>
    <w:uiPriority w:val="99"/>
    <w:rPr>
      <w:sz w:val="20"/>
      <w:szCs w:val="20"/>
      <w:lang w:val="en-GB"/>
    </w:rPr>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basedOn w:val="CommentTextChar"/>
    <w:link w:val="CommentSubject"/>
    <w:uiPriority w:val="99"/>
    <w:rPr>
      <w:b/>
      <w:bCs/>
      <w:sz w:val="20"/>
      <w:szCs w:val="20"/>
      <w:lang w:val="en-GB"/>
    </w:rPr>
  </w:style>
  <w:style w:type="paragraph" w:styleId="BalloonText">
    <w:name w:val="Balloon Text"/>
    <w:basedOn w:val="Normal"/>
    <w:link w:val="BalloonTextChar"/>
    <w:uiPriority w:val="9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rPr>
      <w:rFonts w:ascii="Segoe UI" w:hAnsi="Segoe UI" w:cs="Segoe UI"/>
      <w:sz w:val="18"/>
      <w:szCs w:val="18"/>
      <w:lang w:val="en-GB"/>
    </w:rPr>
  </w:style>
  <w:style w:type="paragraph" w:styleId="Header">
    <w:name w:val="header"/>
    <w:basedOn w:val="Normal"/>
    <w:uiPriority w:val="99"/>
    <w:unhideWhenUsed/>
    <w:rsid w:val="6A1EADEC"/>
    <w:pPr>
      <w:tabs>
        <w:tab w:val="center" w:pos="4680"/>
        <w:tab w:val="right" w:pos="9360"/>
      </w:tabs>
      <w:spacing w:after="0"/>
    </w:pPr>
  </w:style>
  <w:style w:type="paragraph" w:styleId="Footer">
    <w:name w:val="footer"/>
    <w:basedOn w:val="Normal"/>
    <w:uiPriority w:val="99"/>
    <w:unhideWhenUsed/>
    <w:rsid w:val="6A1EADEC"/>
    <w:pPr>
      <w:tabs>
        <w:tab w:val="center" w:pos="4680"/>
        <w:tab w:val="right" w:pos="9360"/>
      </w:tabs>
      <w:spacing w:after="0"/>
    </w:pPr>
  </w:style>
  <w:style w:type="paragraph" w:styleId="ListParagraph">
    <w:name w:val="List Paragraph"/>
    <w:basedOn w:val="Normal"/>
    <w:uiPriority w:val="34"/>
    <w:qFormat/>
    <w:rsid w:val="6A1EADEC"/>
    <w:pPr>
      <w:ind w:left="720"/>
      <w:contextualSpacing/>
    </w:pPr>
  </w:style>
  <w:style w:type="table" w:styleId="TableGrid">
    <w:name w:val="Table Grid"/>
    <w:basedOn w:val="TableNormal"/>
    <w:uiPriority w:val="59"/>
    <w:rsid w:val="00FB412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51333554">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footnotes" Target="footnotes.xml"/><Relationship Id="rId50" Type="http://schemas.openxmlformats.org/officeDocument/2006/relationships/hyperlink" Target="https://pediaa.com/what-is-the-difference-between-workshop-seminar-symposium-and-conference" TargetMode="External"/><Relationship Id="rId55"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settings" Target="settings.xml"/><Relationship Id="rId53" Type="http://schemas.openxmlformats.org/officeDocument/2006/relationships/footer" Target="footer1.xml"/><Relationship Id="rId5" Type="http://schemas.openxmlformats.org/officeDocument/2006/relationships/customXml" Target="../customXml/item5.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styles" Target="styles.xml"/><Relationship Id="rId52"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numbering" Target="numbering.xml"/><Relationship Id="rId48" Type="http://schemas.openxmlformats.org/officeDocument/2006/relationships/endnotes" Target="endnotes.xml"/><Relationship Id="rId8" Type="http://schemas.openxmlformats.org/officeDocument/2006/relationships/customXml" Target="../customXml/item8.xml"/><Relationship Id="rId51" Type="http://schemas.openxmlformats.org/officeDocument/2006/relationships/hyperlink" Target="http://dx.doi.org/10.17306/J.INTERCATHEDRA.2020.00102" TargetMode="Externa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webSettings" Target="webSettings.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hyperlink" Target="https://doi.org/10.3102/0013189X08331140"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mcd:customData xmlns="http://www.wps.cn/android/officeDocument/2013/mofficeCustomData" xmlns:mcd="http://www.wps.cn/android/officeDocument/2013/mofficeCustomData" version="2">
  <mcd:comments/>
</mcd:customData>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mcd:customData xmlns="http://www.wps.cn/android/officeDocument/2013/mofficeCustomData" xmlns:mcd="http://www.wps.cn/android/officeDocument/2013/mofficeCustomData" version="2">
  <mcd:comments/>
</mcd:customData>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mcd:customData xmlns="http://www.wps.cn/android/officeDocument/2013/mofficeCustomData" xmlns:mcd="http://www.wps.cn/android/officeDocument/2013/mofficeCustomData" version="2">
  <mcd:comments/>
</mcd:customData>
</file>

<file path=customXml/item32.xml><?xml version="1.0" encoding="utf-8"?>
<mcd:customData xmlns="http://www.wps.cn/android/officeDocument/2013/mofficeCustomData" xmlns:mcd="http://www.wps.cn/android/officeDocument/2013/mofficeCustomData" version="2">
  <mcd:comments/>
</mcd:customData>
</file>

<file path=customXml/item33.xml><?xml version="1.0" encoding="utf-8"?>
<mcd:customData xmlns="http://www.wps.cn/android/officeDocument/2013/mofficeCustomData" xmlns:mcd="http://www.wps.cn/android/officeDocument/2013/mofficeCustomData" version="2">
  <mcd:comments/>
</mcd:customData>
</file>

<file path=customXml/item34.xml><?xml version="1.0" encoding="utf-8"?>
<mcd:customData xmlns="http://www.wps.cn/android/officeDocument/2013/mofficeCustomData" xmlns:mcd="http://www.wps.cn/android/officeDocument/2013/mofficeCustomData" version="2">
  <mcd:comments/>
</mcd:customData>
</file>

<file path=customXml/item35.xml><?xml version="1.0" encoding="utf-8"?>
<mcd:customData xmlns="http://www.wps.cn/android/officeDocument/2013/mofficeCustomData" xmlns:mcd="http://www.wps.cn/android/officeDocument/2013/mofficeCustomData" version="2">
  <mcd:comments/>
</mcd:customData>
</file>

<file path=customXml/item36.xml><?xml version="1.0" encoding="utf-8"?>
<mcd:customData xmlns="http://www.wps.cn/android/officeDocument/2013/mofficeCustomData" xmlns:mcd="http://www.wps.cn/android/officeDocument/2013/mofficeCustomData" version="2">
  <mcd:comments/>
</mcd:customData>
</file>

<file path=customXml/item37.xml><?xml version="1.0" encoding="utf-8"?>
<mcd:customData xmlns="http://www.wps.cn/android/officeDocument/2013/mofficeCustomData" xmlns:mcd="http://www.wps.cn/android/officeDocument/2013/mofficeCustomData" version="2">
  <mcd:comments/>
</mcd:customData>
</file>

<file path=customXml/item38.xml><?xml version="1.0" encoding="utf-8"?>
<mcd:customData xmlns="http://www.wps.cn/android/officeDocument/2013/mofficeCustomData" xmlns:mcd="http://www.wps.cn/android/officeDocument/2013/mofficeCustomData" version="2">
  <mcd:comments/>
</mcd:customData>
</file>

<file path=customXml/item39.xml><?xml version="1.0" encoding="utf-8"?>
<mcd:customData xmlns="http://www.wps.cn/android/officeDocument/2013/mofficeCustomData" xmlns:mcd="http://www.wps.cn/android/officeDocument/2013/mofficeCustomData" version="2">
  <mcd:comments/>
</mcd:customData>
</file>

<file path=customXml/item40.xml><?xml version="1.0" encoding="utf-8"?>
<mcd:customData xmlns="http://www.wps.cn/android/officeDocument/2013/mofficeCustomData" xmlns:mcd="http://www.wps.cn/android/officeDocument/2013/mofficeCustomData" version="2">
  <mcd:comments/>
</mcd:customData>
</file>

<file path=customXml/item41.xml><?xml version="1.0" encoding="utf-8"?>
<mcd:customData xmlns="http://www.wps.cn/android/officeDocument/2013/mofficeCustomData" xmlns:mcd="http://www.wps.cn/android/officeDocument/2013/mofficeCustomData" version="2">
  <mcd:comments/>
</mcd:customData>
</file>

<file path=customXml/item42.xml><?xml version="1.0" encoding="utf-8"?>
<mcd:customData xmlns="http://www.wps.cn/android/officeDocument/2013/mofficeCustomData" xmlns:mcd="http://www.wps.cn/android/officeDocument/2013/mofficeCustomData" version="2">
  <mcd:comments/>
</mcd:customData>
</file>

<file path=customXml/itemProps1.xml><?xml version="1.0" encoding="utf-8"?>
<ds:datastoreItem xmlns:ds="http://schemas.openxmlformats.org/officeDocument/2006/customXml" ds:itemID="{7DE80F8C-D968-4256-8AF9-60417B890779}">
  <ds:schemaRefs>
    <ds:schemaRef ds:uri="http://www.wps.cn/android/officeDocument/2013/mofficeCustomData"/>
  </ds:schemaRefs>
</ds:datastoreItem>
</file>

<file path=customXml/itemProps2.xml><?xml version="1.0" encoding="utf-8"?>
<ds:datastoreItem xmlns:ds="http://schemas.openxmlformats.org/officeDocument/2006/customXml" ds:itemID="{936DFFCE-2693-41E0-B9BB-16DA62018BA8}">
  <ds:schemaRefs>
    <ds:schemaRef ds:uri="http://www.wps.cn/android/officeDocument/2013/mofficeCustomData"/>
  </ds:schemaRefs>
</ds:datastoreItem>
</file>

<file path=customXml/itemProps3.xml><?xml version="1.0" encoding="utf-8"?>
<ds:datastoreItem xmlns:ds="http://schemas.openxmlformats.org/officeDocument/2006/customXml" ds:itemID="{78F0805A-957F-45FE-A097-EBC1BB2615B8}">
  <ds:schemaRefs>
    <ds:schemaRef ds:uri="http://www.wps.cn/android/officeDocument/2013/mofficeCustomData"/>
  </ds:schemaRefs>
</ds:datastoreItem>
</file>

<file path=customXml/itemProps4.xml><?xml version="1.0" encoding="utf-8"?>
<ds:datastoreItem xmlns:ds="http://schemas.openxmlformats.org/officeDocument/2006/customXml" ds:itemID="{FD032218-893F-47E4-9FAB-62EF8A951C45}">
  <ds:schemaRefs>
    <ds:schemaRef ds:uri="http://www.wps.cn/android/officeDocument/2013/mofficeCustomData"/>
  </ds:schemaRefs>
</ds:datastoreItem>
</file>

<file path=customXml/itemProps5.xml><?xml version="1.0" encoding="utf-8"?>
<ds:datastoreItem xmlns:ds="http://schemas.openxmlformats.org/officeDocument/2006/customXml" ds:itemID="{5ECD5EC6-36F3-4074-A658-458D319348CC}">
  <ds:schemaRefs>
    <ds:schemaRef ds:uri="http://www.wps.cn/android/officeDocument/2013/mofficeCustomData"/>
  </ds:schemaRefs>
</ds:datastoreItem>
</file>

<file path=customXml/itemProps6.xml><?xml version="1.0" encoding="utf-8"?>
<ds:datastoreItem xmlns:ds="http://schemas.openxmlformats.org/officeDocument/2006/customXml" ds:itemID="{C3600DC6-4870-44A5-9CD2-51C5503F4F44}">
  <ds:schemaRefs>
    <ds:schemaRef ds:uri="http://www.wps.cn/android/officeDocument/2013/mofficeCustomData"/>
  </ds:schemaRefs>
</ds:datastoreItem>
</file>

<file path=customXml/itemProps7.xml><?xml version="1.0" encoding="utf-8"?>
<ds:datastoreItem xmlns:ds="http://schemas.openxmlformats.org/officeDocument/2006/customXml" ds:itemID="{035A6FE9-0D17-4E3A-B894-41F5910165C8}">
  <ds:schemaRefs>
    <ds:schemaRef ds:uri="http://www.wps.cn/android/officeDocument/2013/mofficeCustomData"/>
  </ds:schemaRefs>
</ds:datastoreItem>
</file>

<file path=customXml/itemProps8.xml><?xml version="1.0" encoding="utf-8"?>
<ds:datastoreItem xmlns:ds="http://schemas.openxmlformats.org/officeDocument/2006/customXml" ds:itemID="{78BE3B37-791E-419E-91A0-6C462DB00F7D}">
  <ds:schemaRefs>
    <ds:schemaRef ds:uri="http://www.wps.cn/android/officeDocument/2013/mofficeCustomData"/>
  </ds:schemaRefs>
</ds:datastoreItem>
</file>

<file path=customXml/itemProps9.xml><?xml version="1.0" encoding="utf-8"?>
<ds:datastoreItem xmlns:ds="http://schemas.openxmlformats.org/officeDocument/2006/customXml" ds:itemID="{3E35E320-099D-42C7-BABD-81F1092E7887}">
  <ds:schemaRefs>
    <ds:schemaRef ds:uri="http://www.wps.cn/android/officeDocument/2013/mofficeCustomData"/>
  </ds:schemaRefs>
</ds:datastoreItem>
</file>

<file path=customXml/itemProps10.xml><?xml version="1.0" encoding="utf-8"?>
<ds:datastoreItem xmlns:ds="http://schemas.openxmlformats.org/officeDocument/2006/customXml" ds:itemID="{0F6657E7-C534-4D07-9BDE-F51732ABA911}">
  <ds:schemaRefs>
    <ds:schemaRef ds:uri="http://www.wps.cn/android/officeDocument/2013/mofficeCustomData"/>
  </ds:schemaRefs>
</ds:datastoreItem>
</file>

<file path=customXml/itemProps11.xml><?xml version="1.0" encoding="utf-8"?>
<ds:datastoreItem xmlns:ds="http://schemas.openxmlformats.org/officeDocument/2006/customXml" ds:itemID="{6926C105-444E-4CE6-89A7-F4F6E97DA40D}">
  <ds:schemaRefs>
    <ds:schemaRef ds:uri="http://www.wps.cn/android/officeDocument/2013/mofficeCustomData"/>
  </ds:schemaRefs>
</ds:datastoreItem>
</file>

<file path=customXml/itemProps12.xml><?xml version="1.0" encoding="utf-8"?>
<ds:datastoreItem xmlns:ds="http://schemas.openxmlformats.org/officeDocument/2006/customXml" ds:itemID="{06314BD6-000E-4063-9681-BA3914A42663}">
  <ds:schemaRefs>
    <ds:schemaRef ds:uri="http://www.wps.cn/android/officeDocument/2013/mofficeCustomData"/>
  </ds:schemaRefs>
</ds:datastoreItem>
</file>

<file path=customXml/itemProps13.xml><?xml version="1.0" encoding="utf-8"?>
<ds:datastoreItem xmlns:ds="http://schemas.openxmlformats.org/officeDocument/2006/customXml" ds:itemID="{B8999CE9-5785-4CD7-8AD0-D1EF39D5EF7B}">
  <ds:schemaRefs>
    <ds:schemaRef ds:uri="http://www.wps.cn/android/officeDocument/2013/mofficeCustomData"/>
  </ds:schemaRefs>
</ds:datastoreItem>
</file>

<file path=customXml/itemProps14.xml><?xml version="1.0" encoding="utf-8"?>
<ds:datastoreItem xmlns:ds="http://schemas.openxmlformats.org/officeDocument/2006/customXml" ds:itemID="{66308443-7E37-4558-9B42-32D81C9E78A0}">
  <ds:schemaRefs>
    <ds:schemaRef ds:uri="http://www.wps.cn/android/officeDocument/2013/mofficeCustomData"/>
  </ds:schemaRefs>
</ds:datastoreItem>
</file>

<file path=customXml/itemProps15.xml><?xml version="1.0" encoding="utf-8"?>
<ds:datastoreItem xmlns:ds="http://schemas.openxmlformats.org/officeDocument/2006/customXml" ds:itemID="{20E79485-BA7A-4B31-83C1-A9B1B6BB019E}">
  <ds:schemaRefs>
    <ds:schemaRef ds:uri="http://www.wps.cn/android/officeDocument/2013/mofficeCustomData"/>
  </ds:schemaRefs>
</ds:datastoreItem>
</file>

<file path=customXml/itemProps16.xml><?xml version="1.0" encoding="utf-8"?>
<ds:datastoreItem xmlns:ds="http://schemas.openxmlformats.org/officeDocument/2006/customXml" ds:itemID="{1E0FC18C-56ED-4FE3-B075-C20E0A6B39BC}">
  <ds:schemaRefs>
    <ds:schemaRef ds:uri="http://www.wps.cn/android/officeDocument/2013/mofficeCustomData"/>
  </ds:schemaRefs>
</ds:datastoreItem>
</file>

<file path=customXml/itemProps17.xml><?xml version="1.0" encoding="utf-8"?>
<ds:datastoreItem xmlns:ds="http://schemas.openxmlformats.org/officeDocument/2006/customXml" ds:itemID="{CA540CC7-8647-4CD3-8337-B25009F4F261}">
  <ds:schemaRefs>
    <ds:schemaRef ds:uri="http://www.wps.cn/android/officeDocument/2013/mofficeCustomData"/>
  </ds:schemaRefs>
</ds:datastoreItem>
</file>

<file path=customXml/itemProps18.xml><?xml version="1.0" encoding="utf-8"?>
<ds:datastoreItem xmlns:ds="http://schemas.openxmlformats.org/officeDocument/2006/customXml" ds:itemID="{01603110-A739-4AE0-A082-B040A15881FA}">
  <ds:schemaRefs>
    <ds:schemaRef ds:uri="http://www.wps.cn/android/officeDocument/2013/mofficeCustomData"/>
  </ds:schemaRefs>
</ds:datastoreItem>
</file>

<file path=customXml/itemProps19.xml><?xml version="1.0" encoding="utf-8"?>
<ds:datastoreItem xmlns:ds="http://schemas.openxmlformats.org/officeDocument/2006/customXml" ds:itemID="{727BE653-1554-4D35-B8E4-B966F8CC47DB}">
  <ds:schemaRefs>
    <ds:schemaRef ds:uri="http://www.wps.cn/android/officeDocument/2013/mofficeCustomData"/>
  </ds:schemaRefs>
</ds:datastoreItem>
</file>

<file path=customXml/itemProps20.xml><?xml version="1.0" encoding="utf-8"?>
<ds:datastoreItem xmlns:ds="http://schemas.openxmlformats.org/officeDocument/2006/customXml" ds:itemID="{B276ED34-B1E1-46C1-A99B-CCD01124782A}">
  <ds:schemaRefs>
    <ds:schemaRef ds:uri="http://www.wps.cn/android/officeDocument/2013/mofficeCustomData"/>
  </ds:schemaRefs>
</ds:datastoreItem>
</file>

<file path=customXml/itemProps21.xml><?xml version="1.0" encoding="utf-8"?>
<ds:datastoreItem xmlns:ds="http://schemas.openxmlformats.org/officeDocument/2006/customXml" ds:itemID="{D361C1CE-6285-43FB-8C20-6CE379C39A21}">
  <ds:schemaRefs>
    <ds:schemaRef ds:uri="http://www.wps.cn/android/officeDocument/2013/mofficeCustomData"/>
  </ds:schemaRefs>
</ds:datastoreItem>
</file>

<file path=customXml/itemProps22.xml><?xml version="1.0" encoding="utf-8"?>
<ds:datastoreItem xmlns:ds="http://schemas.openxmlformats.org/officeDocument/2006/customXml" ds:itemID="{AC02843B-B75F-48AD-BF47-E739D00DBE1F}">
  <ds:schemaRefs>
    <ds:schemaRef ds:uri="http://www.wps.cn/android/officeDocument/2013/mofficeCustomData"/>
  </ds:schemaRefs>
</ds:datastoreItem>
</file>

<file path=customXml/itemProps23.xml><?xml version="1.0" encoding="utf-8"?>
<ds:datastoreItem xmlns:ds="http://schemas.openxmlformats.org/officeDocument/2006/customXml" ds:itemID="{685B7A6A-9A41-4783-8AEF-61B7F8F6DA01}">
  <ds:schemaRefs>
    <ds:schemaRef ds:uri="http://www.wps.cn/android/officeDocument/2013/mofficeCustomData"/>
  </ds:schemaRefs>
</ds:datastoreItem>
</file>

<file path=customXml/itemProps24.xml><?xml version="1.0" encoding="utf-8"?>
<ds:datastoreItem xmlns:ds="http://schemas.openxmlformats.org/officeDocument/2006/customXml" ds:itemID="{4CCFB561-AF6D-464B-82AB-F23BDCDAF20B}">
  <ds:schemaRefs>
    <ds:schemaRef ds:uri="http://www.wps.cn/android/officeDocument/2013/mofficeCustomData"/>
  </ds:schemaRefs>
</ds:datastoreItem>
</file>

<file path=customXml/itemProps25.xml><?xml version="1.0" encoding="utf-8"?>
<ds:datastoreItem xmlns:ds="http://schemas.openxmlformats.org/officeDocument/2006/customXml" ds:itemID="{913731A0-2881-4C42-A4B3-81C14173A5F6}">
  <ds:schemaRefs>
    <ds:schemaRef ds:uri="http://www.wps.cn/android/officeDocument/2013/mofficeCustomData"/>
  </ds:schemaRefs>
</ds:datastoreItem>
</file>

<file path=customXml/itemProps26.xml><?xml version="1.0" encoding="utf-8"?>
<ds:datastoreItem xmlns:ds="http://schemas.openxmlformats.org/officeDocument/2006/customXml" ds:itemID="{D719410C-CD4D-4D17-A503-0BBD8AF28625}">
  <ds:schemaRefs>
    <ds:schemaRef ds:uri="http://www.wps.cn/android/officeDocument/2013/mofficeCustomData"/>
  </ds:schemaRefs>
</ds:datastoreItem>
</file>

<file path=customXml/itemProps27.xml><?xml version="1.0" encoding="utf-8"?>
<ds:datastoreItem xmlns:ds="http://schemas.openxmlformats.org/officeDocument/2006/customXml" ds:itemID="{574F3F6A-2A0E-43FB-9160-47180F031DB5}">
  <ds:schemaRefs>
    <ds:schemaRef ds:uri="http://www.wps.cn/android/officeDocument/2013/mofficeCustomData"/>
  </ds:schemaRefs>
</ds:datastoreItem>
</file>

<file path=customXml/itemProps28.xml><?xml version="1.0" encoding="utf-8"?>
<ds:datastoreItem xmlns:ds="http://schemas.openxmlformats.org/officeDocument/2006/customXml" ds:itemID="{86DB723A-6224-4C26-A012-23E8C0954BAB}">
  <ds:schemaRefs>
    <ds:schemaRef ds:uri="http://www.wps.cn/android/officeDocument/2013/mofficeCustomData"/>
  </ds:schemaRefs>
</ds:datastoreItem>
</file>

<file path=customXml/itemProps29.xml><?xml version="1.0" encoding="utf-8"?>
<ds:datastoreItem xmlns:ds="http://schemas.openxmlformats.org/officeDocument/2006/customXml" ds:itemID="{EA3748BD-7125-48CB-AB0B-C6656B410E1E}">
  <ds:schemaRefs>
    <ds:schemaRef ds:uri="http://www.wps.cn/android/officeDocument/2013/mofficeCustomData"/>
  </ds:schemaRefs>
</ds:datastoreItem>
</file>

<file path=customXml/itemProps30.xml><?xml version="1.0" encoding="utf-8"?>
<ds:datastoreItem xmlns:ds="http://schemas.openxmlformats.org/officeDocument/2006/customXml" ds:itemID="{7A0BFC25-A711-4171-BFA2-7384D01A2C26}">
  <ds:schemaRefs>
    <ds:schemaRef ds:uri="http://www.wps.cn/android/officeDocument/2013/mofficeCustomData"/>
  </ds:schemaRefs>
</ds:datastoreItem>
</file>

<file path=customXml/itemProps31.xml><?xml version="1.0" encoding="utf-8"?>
<ds:datastoreItem xmlns:ds="http://schemas.openxmlformats.org/officeDocument/2006/customXml" ds:itemID="{BD55D3CC-EA13-40EE-8B69-6E4A173F7CD1}">
  <ds:schemaRefs>
    <ds:schemaRef ds:uri="http://www.wps.cn/android/officeDocument/2013/mofficeCustomData"/>
  </ds:schemaRefs>
</ds:datastoreItem>
</file>

<file path=customXml/itemProps32.xml><?xml version="1.0" encoding="utf-8"?>
<ds:datastoreItem xmlns:ds="http://schemas.openxmlformats.org/officeDocument/2006/customXml" ds:itemID="{84660537-0033-4C72-AEA2-36A03893ED44}">
  <ds:schemaRefs>
    <ds:schemaRef ds:uri="http://www.wps.cn/android/officeDocument/2013/mofficeCustomData"/>
  </ds:schemaRefs>
</ds:datastoreItem>
</file>

<file path=customXml/itemProps33.xml><?xml version="1.0" encoding="utf-8"?>
<ds:datastoreItem xmlns:ds="http://schemas.openxmlformats.org/officeDocument/2006/customXml" ds:itemID="{5EABFB3D-3011-47A4-86C9-CCFDF08C69D8}">
  <ds:schemaRefs>
    <ds:schemaRef ds:uri="http://www.wps.cn/android/officeDocument/2013/mofficeCustomData"/>
  </ds:schemaRefs>
</ds:datastoreItem>
</file>

<file path=customXml/itemProps34.xml><?xml version="1.0" encoding="utf-8"?>
<ds:datastoreItem xmlns:ds="http://schemas.openxmlformats.org/officeDocument/2006/customXml" ds:itemID="{EBDE5802-5787-423F-89B5-956C415D5AF2}">
  <ds:schemaRefs>
    <ds:schemaRef ds:uri="http://www.wps.cn/android/officeDocument/2013/mofficeCustomData"/>
  </ds:schemaRefs>
</ds:datastoreItem>
</file>

<file path=customXml/itemProps35.xml><?xml version="1.0" encoding="utf-8"?>
<ds:datastoreItem xmlns:ds="http://schemas.openxmlformats.org/officeDocument/2006/customXml" ds:itemID="{B2EC864A-9EED-46CE-92D1-509765D80C0D}">
  <ds:schemaRefs>
    <ds:schemaRef ds:uri="http://www.wps.cn/android/officeDocument/2013/mofficeCustomData"/>
  </ds:schemaRefs>
</ds:datastoreItem>
</file>

<file path=customXml/itemProps36.xml><?xml version="1.0" encoding="utf-8"?>
<ds:datastoreItem xmlns:ds="http://schemas.openxmlformats.org/officeDocument/2006/customXml" ds:itemID="{D5CEC979-A79C-4612-818C-8B2B1AB1DDCC}">
  <ds:schemaRefs>
    <ds:schemaRef ds:uri="http://www.wps.cn/android/officeDocument/2013/mofficeCustomData"/>
  </ds:schemaRefs>
</ds:datastoreItem>
</file>

<file path=customXml/itemProps37.xml><?xml version="1.0" encoding="utf-8"?>
<ds:datastoreItem xmlns:ds="http://schemas.openxmlformats.org/officeDocument/2006/customXml" ds:itemID="{93704E4B-DE96-40CD-B9E6-D653C2A38AA2}">
  <ds:schemaRefs>
    <ds:schemaRef ds:uri="http://www.wps.cn/android/officeDocument/2013/mofficeCustomData"/>
  </ds:schemaRefs>
</ds:datastoreItem>
</file>

<file path=customXml/itemProps38.xml><?xml version="1.0" encoding="utf-8"?>
<ds:datastoreItem xmlns:ds="http://schemas.openxmlformats.org/officeDocument/2006/customXml" ds:itemID="{9027EA37-C742-4ABA-99C3-1930AC1CF43F}">
  <ds:schemaRefs>
    <ds:schemaRef ds:uri="http://www.wps.cn/android/officeDocument/2013/mofficeCustomData"/>
  </ds:schemaRefs>
</ds:datastoreItem>
</file>

<file path=customXml/itemProps39.xml><?xml version="1.0" encoding="utf-8"?>
<ds:datastoreItem xmlns:ds="http://schemas.openxmlformats.org/officeDocument/2006/customXml" ds:itemID="{06B36019-07AA-4B29-AC70-D4E91F54A726}">
  <ds:schemaRefs>
    <ds:schemaRef ds:uri="http://www.wps.cn/android/officeDocument/2013/mofficeCustomData"/>
  </ds:schemaRefs>
</ds:datastoreItem>
</file>

<file path=customXml/itemProps40.xml><?xml version="1.0" encoding="utf-8"?>
<ds:datastoreItem xmlns:ds="http://schemas.openxmlformats.org/officeDocument/2006/customXml" ds:itemID="{A2140B38-77E8-4F82-A377-64155F8C6707}">
  <ds:schemaRefs>
    <ds:schemaRef ds:uri="http://www.wps.cn/android/officeDocument/2013/mofficeCustomData"/>
  </ds:schemaRefs>
</ds:datastoreItem>
</file>

<file path=customXml/itemProps41.xml><?xml version="1.0" encoding="utf-8"?>
<ds:datastoreItem xmlns:ds="http://schemas.openxmlformats.org/officeDocument/2006/customXml" ds:itemID="{322280E5-5625-4C15-B431-7EE824FB41CA}">
  <ds:schemaRefs>
    <ds:schemaRef ds:uri="http://www.wps.cn/android/officeDocument/2013/mofficeCustomData"/>
  </ds:schemaRefs>
</ds:datastoreItem>
</file>

<file path=customXml/itemProps42.xml><?xml version="1.0" encoding="utf-8"?>
<ds:datastoreItem xmlns:ds="http://schemas.openxmlformats.org/officeDocument/2006/customXml" ds:itemID="{CBCCE3FE-0137-4938-99E9-9896F87C163D}">
  <ds:schemaRefs>
    <ds:schemaRef ds:uri="http://www.wps.cn/android/officeDocument/2013/mofficeCustomData"/>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13</Pages>
  <Words>4720</Words>
  <Characters>26908</Characters>
  <Application>Microsoft Office Word</Application>
  <DocSecurity>0</DocSecurity>
  <Lines>224</Lines>
  <Paragraphs>63</Paragraphs>
  <ScaleCrop>false</ScaleCrop>
  <Company/>
  <LinksUpToDate>false</LinksUpToDate>
  <CharactersWithSpaces>31565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HP</dc:creator>
  <cp:lastModifiedBy>Faculty Education</cp:lastModifiedBy>
  <cp:revision>9</cp:revision>
  <dcterms:created xsi:type="dcterms:W3CDTF">2025-11-23T02:11:00Z</dcterms:created>
  <dcterms:modified xsi:type="dcterms:W3CDTF">2025-12-14T17:15:00Z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342a0886e9084dc69b49aceaaf966830</vt:lpwstr>
  </property>
</Properties>
</file>